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Times New Roman Bold" charset="1" panose="02030802070405020303"/>
      <p:regular r:id="rId12"/>
    </p:embeddedFont>
    <p:embeddedFont>
      <p:font typeface="Garamond Bold" charset="1" panose="02020804030307010803"/>
      <p:regular r:id="rId13"/>
    </p:embeddedFont>
    <p:embeddedFont>
      <p:font typeface="Arial Bold" charset="1" panose="020B0704020202020204"/>
      <p:regular r:id="rId14"/>
    </p:embeddedFont>
    <p:embeddedFont>
      <p:font typeface="Arimo Bold" charset="1" panose="020B0704020202020204"/>
      <p:regular r:id="rId18"/>
    </p:embeddedFont>
    <p:embeddedFont>
      <p:font typeface="Calibri (MS) Bold" charset="1" panose="020F0702030404030204"/>
      <p:regular r:id="rId19"/>
    </p:embeddedFont>
    <p:embeddedFont>
      <p:font typeface="Calibri (MS)" charset="1" panose="020F0502020204030204"/>
      <p:regular r:id="rId20"/>
    </p:embeddedFont>
    <p:embeddedFont>
      <p:font typeface="Arimo" charset="1" panose="020B06040202020202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notesMasters/notesMaster1.xml" Type="http://schemas.openxmlformats.org/officeDocument/2006/relationships/notesMaster"/><Relationship Id="rId16" Target="theme/theme2.xml" Type="http://schemas.openxmlformats.org/officeDocument/2006/relationships/theme"/><Relationship Id="rId17" Target="notesSlides/notesSlide1.xml" Type="http://schemas.openxmlformats.org/officeDocument/2006/relationships/notes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2.xml" Type="http://schemas.openxmlformats.org/officeDocument/2006/relationships/notesSlide"/><Relationship Id="rId22" Target="notesSlides/notesSlide3.xml" Type="http://schemas.openxmlformats.org/officeDocument/2006/relationships/notesSlide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4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4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2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36308" y="1277275"/>
            <a:ext cx="6957907" cy="7732451"/>
          </a:xfrm>
          <a:custGeom>
            <a:avLst/>
            <a:gdLst/>
            <a:ahLst/>
            <a:cxnLst/>
            <a:rect r="r" b="b" t="t" l="l"/>
            <a:pathLst>
              <a:path h="7732451" w="6957907">
                <a:moveTo>
                  <a:pt x="0" y="0"/>
                </a:moveTo>
                <a:lnTo>
                  <a:pt x="6957907" y="0"/>
                </a:lnTo>
                <a:lnTo>
                  <a:pt x="6957907" y="7732450"/>
                </a:lnTo>
                <a:lnTo>
                  <a:pt x="0" y="77324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572425" y="2830914"/>
            <a:ext cx="4805264" cy="5139356"/>
            <a:chOff x="0" y="0"/>
            <a:chExt cx="6407018" cy="68524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407023" cy="6852412"/>
            </a:xfrm>
            <a:custGeom>
              <a:avLst/>
              <a:gdLst/>
              <a:ahLst/>
              <a:cxnLst/>
              <a:rect r="r" b="b" t="t" l="l"/>
              <a:pathLst>
                <a:path h="6852412" w="6407023">
                  <a:moveTo>
                    <a:pt x="0" y="0"/>
                  </a:moveTo>
                  <a:lnTo>
                    <a:pt x="6407023" y="0"/>
                  </a:lnTo>
                  <a:lnTo>
                    <a:pt x="6407023" y="6852412"/>
                  </a:lnTo>
                  <a:lnTo>
                    <a:pt x="0" y="6852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49475" b="-1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356336" y="1649814"/>
            <a:ext cx="12618720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b="true" sz="4800">
                <a:solidFill>
                  <a:srgbClr val="21884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TITLE PAGE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10100" y="-1007661"/>
            <a:ext cx="15544800" cy="3114675"/>
            <a:chOff x="0" y="0"/>
            <a:chExt cx="20726400" cy="41529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726400" cy="4152900"/>
            </a:xfrm>
            <a:custGeom>
              <a:avLst/>
              <a:gdLst/>
              <a:ahLst/>
              <a:cxnLst/>
              <a:rect r="r" b="b" t="t" l="l"/>
              <a:pathLst>
                <a:path h="4152900" w="20726400">
                  <a:moveTo>
                    <a:pt x="0" y="0"/>
                  </a:moveTo>
                  <a:lnTo>
                    <a:pt x="20726400" y="0"/>
                  </a:lnTo>
                  <a:lnTo>
                    <a:pt x="20726400" y="4152900"/>
                  </a:lnTo>
                  <a:lnTo>
                    <a:pt x="0" y="41529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0726400" cy="41719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7200"/>
                </a:lnSpc>
              </a:pPr>
              <a:r>
                <a:rPr lang="en-US" sz="6000" b="true">
                  <a:solidFill>
                    <a:srgbClr val="1F497D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SMART INDIA HACKATHON 2025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56336" y="3057240"/>
            <a:ext cx="8456414" cy="6386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73652" indent="-286826" lvl="1">
              <a:lnSpc>
                <a:spcPts val="6376"/>
              </a:lnSpc>
              <a:buFont typeface="Arial"/>
              <a:buChar char="•"/>
            </a:pPr>
            <a:r>
              <a:rPr lang="en-US" b="true" sz="2657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Problem Statement ID :</a:t>
            </a:r>
            <a:r>
              <a:rPr lang="en-US" b="true" sz="2657">
                <a:solidFill>
                  <a:srgbClr val="20BFD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b="true" sz="2657">
                <a:solidFill>
                  <a:srgbClr val="0070C0"/>
                </a:solidFill>
                <a:latin typeface="Arial Bold"/>
                <a:ea typeface="Arial Bold"/>
                <a:cs typeface="Arial Bold"/>
                <a:sym typeface="Arial Bold"/>
              </a:rPr>
              <a:t>SIH25040</a:t>
            </a:r>
          </a:p>
          <a:p>
            <a:pPr algn="just" marL="480855" indent="-240428" lvl="1">
              <a:lnSpc>
                <a:spcPts val="6376"/>
              </a:lnSpc>
              <a:buFont typeface="Arial"/>
              <a:buChar char="•"/>
            </a:pPr>
            <a:r>
              <a:rPr lang="en-US" b="true" sz="2657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Problem Statement Title : </a:t>
            </a:r>
            <a:r>
              <a:rPr lang="en-US" b="true" sz="2657">
                <a:solidFill>
                  <a:srgbClr val="20BFD0"/>
                </a:solidFill>
                <a:latin typeface="Arial Bold"/>
                <a:ea typeface="Arial Bold"/>
                <a:cs typeface="Arial Bold"/>
                <a:sym typeface="Arial Bold"/>
              </a:rPr>
              <a:t>FloatChat - AI-Powered Conversational Interface for ARGO Ocean Data Discovery and Visualization</a:t>
            </a:r>
          </a:p>
          <a:p>
            <a:pPr algn="just" marL="480518" indent="-240259" lvl="1">
              <a:lnSpc>
                <a:spcPts val="6376"/>
              </a:lnSpc>
              <a:buFont typeface="Arial"/>
              <a:buChar char="•"/>
            </a:pPr>
            <a:r>
              <a:rPr lang="en-US" b="true" sz="2657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Theme - </a:t>
            </a:r>
            <a:r>
              <a:rPr lang="en-US" b="true" sz="2657">
                <a:solidFill>
                  <a:srgbClr val="20BFD0"/>
                </a:solidFill>
                <a:latin typeface="Arial Bold"/>
                <a:ea typeface="Arial Bold"/>
                <a:cs typeface="Arial Bold"/>
                <a:sym typeface="Arial Bold"/>
              </a:rPr>
              <a:t>Miscellaneous</a:t>
            </a:r>
          </a:p>
          <a:p>
            <a:pPr algn="just" marL="480855" indent="-240428" lvl="1">
              <a:lnSpc>
                <a:spcPts val="6376"/>
              </a:lnSpc>
              <a:buFont typeface="Arial"/>
              <a:buChar char="•"/>
            </a:pPr>
            <a:r>
              <a:rPr lang="en-US" b="true" sz="2657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PS Category- </a:t>
            </a:r>
            <a:r>
              <a:rPr lang="en-US" b="true" sz="2657">
                <a:solidFill>
                  <a:srgbClr val="20BFD0"/>
                </a:solidFill>
                <a:latin typeface="Arial Bold"/>
                <a:ea typeface="Arial Bold"/>
                <a:cs typeface="Arial Bold"/>
                <a:sym typeface="Arial Bold"/>
              </a:rPr>
              <a:t>Software </a:t>
            </a:r>
          </a:p>
          <a:p>
            <a:pPr algn="just" marL="480518" indent="-240259" lvl="1">
              <a:lnSpc>
                <a:spcPts val="6376"/>
              </a:lnSpc>
              <a:buFont typeface="Arial"/>
              <a:buChar char="•"/>
            </a:pPr>
            <a:r>
              <a:rPr lang="en-US" b="true" sz="2657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Team ID - </a:t>
            </a:r>
          </a:p>
          <a:p>
            <a:pPr algn="just" marL="480518" indent="-240259" lvl="1">
              <a:lnSpc>
                <a:spcPts val="6376"/>
              </a:lnSpc>
              <a:buFont typeface="Arial"/>
              <a:buChar char="•"/>
            </a:pPr>
            <a:r>
              <a:rPr lang="en-US" b="true" sz="2657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Team name - </a:t>
            </a:r>
            <a:r>
              <a:rPr lang="en-US" b="true" sz="2657">
                <a:solidFill>
                  <a:srgbClr val="20BFD0"/>
                </a:solidFill>
                <a:latin typeface="Arial Bold"/>
                <a:ea typeface="Arial Bold"/>
                <a:cs typeface="Arial Bold"/>
                <a:sym typeface="Arial Bold"/>
              </a:rPr>
              <a:t>Ocean_Quest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4762049" y="9446"/>
            <a:ext cx="3313680" cy="1684302"/>
            <a:chOff x="0" y="0"/>
            <a:chExt cx="4418240" cy="2245736"/>
          </a:xfrm>
        </p:grpSpPr>
        <p:sp>
          <p:nvSpPr>
            <p:cNvPr name="Freeform 11" id="11" descr="https://www.sih.gov.in/img1/SIH-Logo.png"/>
            <p:cNvSpPr/>
            <p:nvPr/>
          </p:nvSpPr>
          <p:spPr>
            <a:xfrm flipH="false" flipV="false" rot="0">
              <a:off x="0" y="0"/>
              <a:ext cx="4418203" cy="2245741"/>
            </a:xfrm>
            <a:custGeom>
              <a:avLst/>
              <a:gdLst/>
              <a:ahLst/>
              <a:cxnLst/>
              <a:rect r="r" b="b" t="t" l="l"/>
              <a:pathLst>
                <a:path h="2245741" w="4418203">
                  <a:moveTo>
                    <a:pt x="0" y="0"/>
                  </a:moveTo>
                  <a:lnTo>
                    <a:pt x="4418203" y="0"/>
                  </a:lnTo>
                  <a:lnTo>
                    <a:pt x="4418203" y="2245741"/>
                  </a:lnTo>
                  <a:lnTo>
                    <a:pt x="0" y="224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3" y="9786938"/>
            <a:ext cx="18287998" cy="509588"/>
            <a:chOff x="0" y="0"/>
            <a:chExt cx="24383998" cy="6794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679449"/>
            </a:xfrm>
            <a:custGeom>
              <a:avLst/>
              <a:gdLst/>
              <a:ahLst/>
              <a:cxnLst/>
              <a:rect r="r" b="b" t="t" l="l"/>
              <a:pathLst>
                <a:path h="67944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679449"/>
                  </a:lnTo>
                  <a:lnTo>
                    <a:pt x="0" y="679449"/>
                  </a:ln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349269" y="132732"/>
            <a:ext cx="4717033" cy="1154929"/>
            <a:chOff x="0" y="0"/>
            <a:chExt cx="9336625" cy="228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336625" cy="2286000"/>
            </a:xfrm>
            <a:custGeom>
              <a:avLst/>
              <a:gdLst/>
              <a:ahLst/>
              <a:cxnLst/>
              <a:rect r="r" b="b" t="t" l="l"/>
              <a:pathLst>
                <a:path h="2286000" w="9336625">
                  <a:moveTo>
                    <a:pt x="0" y="0"/>
                  </a:moveTo>
                  <a:lnTo>
                    <a:pt x="9336625" y="0"/>
                  </a:lnTo>
                  <a:lnTo>
                    <a:pt x="9336625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04775"/>
              <a:ext cx="9336625" cy="2390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6360"/>
                </a:lnSpc>
              </a:pPr>
              <a:r>
                <a:rPr lang="en-US" b="true" sz="5300" u="sng">
                  <a:solidFill>
                    <a:srgbClr val="20BFD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FloatChat - Ai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846407" y="9786938"/>
            <a:ext cx="342884" cy="547688"/>
            <a:chOff x="0" y="0"/>
            <a:chExt cx="457178" cy="7302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57178" cy="730250"/>
            </a:xfrm>
            <a:custGeom>
              <a:avLst/>
              <a:gdLst/>
              <a:ahLst/>
              <a:cxnLst/>
              <a:rect r="r" b="b" t="t" l="l"/>
              <a:pathLst>
                <a:path h="730250" w="457178">
                  <a:moveTo>
                    <a:pt x="0" y="0"/>
                  </a:moveTo>
                  <a:lnTo>
                    <a:pt x="457178" y="0"/>
                  </a:lnTo>
                  <a:lnTo>
                    <a:pt x="457178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457178" cy="749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0757" y="85645"/>
            <a:ext cx="1915886" cy="1249101"/>
            <a:chOff x="0" y="0"/>
            <a:chExt cx="2554514" cy="1665468"/>
          </a:xfrm>
        </p:grpSpPr>
        <p:sp>
          <p:nvSpPr>
            <p:cNvPr name="Freeform 11" id="11" descr="Your startup LOGO"/>
            <p:cNvSpPr/>
            <p:nvPr/>
          </p:nvSpPr>
          <p:spPr>
            <a:xfrm flipH="false" flipV="false" rot="0">
              <a:off x="25400" y="25400"/>
              <a:ext cx="2503678" cy="1614678"/>
            </a:xfrm>
            <a:custGeom>
              <a:avLst/>
              <a:gdLst/>
              <a:ahLst/>
              <a:cxnLst/>
              <a:rect r="r" b="b" t="t" l="l"/>
              <a:pathLst>
                <a:path h="1614678" w="2503678">
                  <a:moveTo>
                    <a:pt x="0" y="807339"/>
                  </a:moveTo>
                  <a:cubicBezTo>
                    <a:pt x="0" y="361442"/>
                    <a:pt x="560451" y="0"/>
                    <a:pt x="1251839" y="0"/>
                  </a:cubicBezTo>
                  <a:cubicBezTo>
                    <a:pt x="1943227" y="0"/>
                    <a:pt x="2503678" y="361442"/>
                    <a:pt x="2503678" y="807339"/>
                  </a:cubicBezTo>
                  <a:cubicBezTo>
                    <a:pt x="2503678" y="1253236"/>
                    <a:pt x="1943227" y="1614678"/>
                    <a:pt x="1251839" y="1614678"/>
                  </a:cubicBezTo>
                  <a:cubicBezTo>
                    <a:pt x="560451" y="1614678"/>
                    <a:pt x="0" y="1253236"/>
                    <a:pt x="0" y="80733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2" id="12" descr="Your startup LOGO"/>
            <p:cNvSpPr/>
            <p:nvPr/>
          </p:nvSpPr>
          <p:spPr>
            <a:xfrm flipH="false" flipV="false" rot="0">
              <a:off x="0" y="0"/>
              <a:ext cx="2554478" cy="1665478"/>
            </a:xfrm>
            <a:custGeom>
              <a:avLst/>
              <a:gdLst/>
              <a:ahLst/>
              <a:cxnLst/>
              <a:rect r="r" b="b" t="t" l="l"/>
              <a:pathLst>
                <a:path h="1665478" w="2554478">
                  <a:moveTo>
                    <a:pt x="0" y="832739"/>
                  </a:moveTo>
                  <a:cubicBezTo>
                    <a:pt x="0" y="363855"/>
                    <a:pt x="583057" y="0"/>
                    <a:pt x="1277239" y="0"/>
                  </a:cubicBezTo>
                  <a:cubicBezTo>
                    <a:pt x="1971421" y="0"/>
                    <a:pt x="2554478" y="363855"/>
                    <a:pt x="2554478" y="832739"/>
                  </a:cubicBezTo>
                  <a:lnTo>
                    <a:pt x="2529078" y="832739"/>
                  </a:lnTo>
                  <a:lnTo>
                    <a:pt x="2554478" y="832739"/>
                  </a:lnTo>
                  <a:cubicBezTo>
                    <a:pt x="2554478" y="1301623"/>
                    <a:pt x="1971421" y="1665478"/>
                    <a:pt x="1277239" y="1665478"/>
                  </a:cubicBezTo>
                  <a:lnTo>
                    <a:pt x="1277239" y="1640078"/>
                  </a:lnTo>
                  <a:lnTo>
                    <a:pt x="1277239" y="1665478"/>
                  </a:lnTo>
                  <a:cubicBezTo>
                    <a:pt x="583057" y="1665478"/>
                    <a:pt x="0" y="1301623"/>
                    <a:pt x="0" y="832739"/>
                  </a:cubicBezTo>
                  <a:lnTo>
                    <a:pt x="25400" y="832739"/>
                  </a:lnTo>
                  <a:lnTo>
                    <a:pt x="50800" y="832739"/>
                  </a:lnTo>
                  <a:lnTo>
                    <a:pt x="25400" y="832739"/>
                  </a:lnTo>
                  <a:lnTo>
                    <a:pt x="0" y="832739"/>
                  </a:lnTo>
                  <a:moveTo>
                    <a:pt x="50800" y="832739"/>
                  </a:moveTo>
                  <a:cubicBezTo>
                    <a:pt x="50800" y="846709"/>
                    <a:pt x="39370" y="858139"/>
                    <a:pt x="25400" y="858139"/>
                  </a:cubicBezTo>
                  <a:cubicBezTo>
                    <a:pt x="11430" y="858139"/>
                    <a:pt x="0" y="846709"/>
                    <a:pt x="0" y="832739"/>
                  </a:cubicBezTo>
                  <a:cubicBezTo>
                    <a:pt x="0" y="818769"/>
                    <a:pt x="11430" y="807339"/>
                    <a:pt x="25400" y="807339"/>
                  </a:cubicBezTo>
                  <a:cubicBezTo>
                    <a:pt x="39370" y="807339"/>
                    <a:pt x="50800" y="818769"/>
                    <a:pt x="50800" y="832739"/>
                  </a:cubicBezTo>
                  <a:cubicBezTo>
                    <a:pt x="50800" y="1255522"/>
                    <a:pt x="588772" y="1614678"/>
                    <a:pt x="1277239" y="1614678"/>
                  </a:cubicBezTo>
                  <a:cubicBezTo>
                    <a:pt x="1965706" y="1614678"/>
                    <a:pt x="2503678" y="1255522"/>
                    <a:pt x="2503678" y="832739"/>
                  </a:cubicBezTo>
                  <a:cubicBezTo>
                    <a:pt x="2503678" y="409956"/>
                    <a:pt x="1965833" y="50800"/>
                    <a:pt x="1277239" y="50800"/>
                  </a:cubicBezTo>
                  <a:lnTo>
                    <a:pt x="1277239" y="25400"/>
                  </a:lnTo>
                  <a:lnTo>
                    <a:pt x="1277239" y="50800"/>
                  </a:lnTo>
                  <a:cubicBezTo>
                    <a:pt x="588772" y="50800"/>
                    <a:pt x="50800" y="409956"/>
                    <a:pt x="50800" y="832739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554514" cy="1703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0"/>
                </a:lnSpc>
              </a:pPr>
              <a:r>
                <a:rPr lang="en-US" b="true" sz="2400">
                  <a:solidFill>
                    <a:srgbClr val="5FC2C7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Ocean_Quest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5415001" y="132732"/>
            <a:ext cx="1057420" cy="1057420"/>
          </a:xfrm>
          <a:custGeom>
            <a:avLst/>
            <a:gdLst/>
            <a:ahLst/>
            <a:cxnLst/>
            <a:rect r="r" b="b" t="t" l="l"/>
            <a:pathLst>
              <a:path h="1057420" w="1057420">
                <a:moveTo>
                  <a:pt x="0" y="0"/>
                </a:moveTo>
                <a:lnTo>
                  <a:pt x="1057420" y="0"/>
                </a:lnTo>
                <a:lnTo>
                  <a:pt x="1057420" y="1057419"/>
                </a:lnTo>
                <a:lnTo>
                  <a:pt x="0" y="10574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5252" y="5684402"/>
            <a:ext cx="6509699" cy="4102536"/>
          </a:xfrm>
          <a:custGeom>
            <a:avLst/>
            <a:gdLst/>
            <a:ahLst/>
            <a:cxnLst/>
            <a:rect r="r" b="b" t="t" l="l"/>
            <a:pathLst>
              <a:path h="4102536" w="6509699">
                <a:moveTo>
                  <a:pt x="0" y="0"/>
                </a:moveTo>
                <a:lnTo>
                  <a:pt x="6509699" y="0"/>
                </a:lnTo>
                <a:lnTo>
                  <a:pt x="6509699" y="4102536"/>
                </a:lnTo>
                <a:lnTo>
                  <a:pt x="0" y="41025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342" t="0" r="-5945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804531" y="5061362"/>
            <a:ext cx="4912099" cy="348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3"/>
              </a:lnSpc>
            </a:pPr>
          </a:p>
          <a:p>
            <a:pPr algn="ctr">
              <a:lnSpc>
                <a:spcPts val="2400"/>
              </a:lnSpc>
            </a:pPr>
            <a:r>
              <a:rPr lang="en-US" b="true" sz="2000" u="sng">
                <a:solidFill>
                  <a:srgbClr val="1F497D"/>
                </a:solidFill>
                <a:latin typeface="Arial Bold"/>
                <a:ea typeface="Arial Bold"/>
                <a:cs typeface="Arial Bold"/>
                <a:sym typeface="Arial Bold"/>
              </a:rPr>
              <a:t>❖ How It Addresses the Problem</a:t>
            </a:r>
          </a:p>
          <a:p>
            <a:pPr algn="ctr">
              <a:lnSpc>
                <a:spcPts val="2400"/>
              </a:lnSpc>
            </a:pPr>
          </a:p>
          <a:p>
            <a:pPr algn="l" marL="367845" indent="-183923" lvl="1">
              <a:lnSpc>
                <a:spcPts val="2044"/>
              </a:lnSpc>
              <a:buFont typeface="Arial"/>
              <a:buChar char="•"/>
            </a:pPr>
            <a:r>
              <a:rPr lang="en-US" b="true" sz="1703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Eliminates Technical Barriers: </a:t>
            </a:r>
            <a:r>
              <a:rPr lang="en-US" sz="170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Replaces the need for coding and </a:t>
            </a:r>
            <a:r>
              <a:rPr lang="en-US" b="true" sz="1703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specialized software</a:t>
            </a:r>
            <a:r>
              <a:rPr lang="en-US" sz="170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with a simple </a:t>
            </a:r>
            <a:r>
              <a:rPr lang="en-US" b="true" sz="1703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chat interface</a:t>
            </a:r>
            <a:r>
              <a:rPr lang="en-US" sz="170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, removing the steep learning curve.</a:t>
            </a:r>
          </a:p>
          <a:p>
            <a:pPr algn="l" marL="367845" indent="-183923" lvl="1">
              <a:lnSpc>
                <a:spcPts val="2044"/>
              </a:lnSpc>
              <a:buFont typeface="Arial"/>
              <a:buChar char="•"/>
            </a:pPr>
            <a:r>
              <a:rPr lang="en-US" b="true" sz="1703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Democratizes Data Access:</a:t>
            </a:r>
            <a:r>
              <a:rPr lang="en-US" sz="170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Makes complex </a:t>
            </a:r>
            <a:r>
              <a:rPr lang="en-US" b="true" sz="1703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oceanographic data</a:t>
            </a:r>
            <a:r>
              <a:rPr lang="en-US" sz="170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understandable for non-experts like students, policymakers, and educators.</a:t>
            </a:r>
          </a:p>
          <a:p>
            <a:pPr algn="l" marL="367845" indent="-183923" lvl="1">
              <a:lnSpc>
                <a:spcPts val="2044"/>
              </a:lnSpc>
              <a:buFont typeface="Arial"/>
              <a:buChar char="•"/>
            </a:pPr>
            <a:r>
              <a:rPr lang="en-US" b="true" sz="1703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Accelerates Research:</a:t>
            </a:r>
            <a:r>
              <a:rPr lang="en-US" sz="170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Provides instant data retrieval and visualization, dramatically speeding up the scientific workflow from hours to seconds.</a:t>
            </a:r>
          </a:p>
          <a:p>
            <a:pPr algn="l">
              <a:lnSpc>
                <a:spcPts val="2044"/>
              </a:lnSpc>
            </a:pPr>
          </a:p>
        </p:txBody>
      </p:sp>
      <p:sp>
        <p:nvSpPr>
          <p:cNvPr name="AutoShape 17" id="17"/>
          <p:cNvSpPr/>
          <p:nvPr/>
        </p:nvSpPr>
        <p:spPr>
          <a:xfrm>
            <a:off x="-54659" y="5124450"/>
            <a:ext cx="18342657" cy="0"/>
          </a:xfrm>
          <a:prstGeom prst="line">
            <a:avLst/>
          </a:prstGeom>
          <a:ln cap="flat" w="38100">
            <a:solidFill>
              <a:srgbClr val="5FC2C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H="true">
            <a:off x="6752574" y="5143500"/>
            <a:ext cx="0" cy="4667513"/>
          </a:xfrm>
          <a:prstGeom prst="line">
            <a:avLst/>
          </a:prstGeom>
          <a:ln cap="flat" w="38100">
            <a:solidFill>
              <a:srgbClr val="5FC2C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14762049" y="9445"/>
            <a:ext cx="3313680" cy="1684302"/>
            <a:chOff x="0" y="0"/>
            <a:chExt cx="4418240" cy="2245736"/>
          </a:xfrm>
        </p:grpSpPr>
        <p:sp>
          <p:nvSpPr>
            <p:cNvPr name="Freeform 20" id="20" descr="https://www.sih.gov.in/img1/SIH-Logo.png"/>
            <p:cNvSpPr/>
            <p:nvPr/>
          </p:nvSpPr>
          <p:spPr>
            <a:xfrm flipH="false" flipV="false" rot="0">
              <a:off x="0" y="0"/>
              <a:ext cx="4418203" cy="2245741"/>
            </a:xfrm>
            <a:custGeom>
              <a:avLst/>
              <a:gdLst/>
              <a:ahLst/>
              <a:cxnLst/>
              <a:rect r="r" b="b" t="t" l="l"/>
              <a:pathLst>
                <a:path h="2245741" w="4418203">
                  <a:moveTo>
                    <a:pt x="0" y="0"/>
                  </a:moveTo>
                  <a:lnTo>
                    <a:pt x="4418203" y="0"/>
                  </a:lnTo>
                  <a:lnTo>
                    <a:pt x="4418203" y="2245741"/>
                  </a:lnTo>
                  <a:lnTo>
                    <a:pt x="0" y="224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11716631" y="5550787"/>
            <a:ext cx="6359098" cy="2996725"/>
          </a:xfrm>
          <a:custGeom>
            <a:avLst/>
            <a:gdLst/>
            <a:ahLst/>
            <a:cxnLst/>
            <a:rect r="r" b="b" t="t" l="l"/>
            <a:pathLst>
              <a:path h="2996725" w="6359098">
                <a:moveTo>
                  <a:pt x="0" y="0"/>
                </a:moveTo>
                <a:lnTo>
                  <a:pt x="6359098" y="0"/>
                </a:lnTo>
                <a:lnTo>
                  <a:pt x="6359098" y="2996725"/>
                </a:lnTo>
                <a:lnTo>
                  <a:pt x="0" y="2996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194557" y="1693748"/>
            <a:ext cx="5743489" cy="2986614"/>
          </a:xfrm>
          <a:custGeom>
            <a:avLst/>
            <a:gdLst/>
            <a:ahLst/>
            <a:cxnLst/>
            <a:rect r="r" b="b" t="t" l="l"/>
            <a:pathLst>
              <a:path h="2986614" w="5743489">
                <a:moveTo>
                  <a:pt x="0" y="0"/>
                </a:moveTo>
                <a:lnTo>
                  <a:pt x="5743489" y="0"/>
                </a:lnTo>
                <a:lnTo>
                  <a:pt x="5743489" y="2986614"/>
                </a:lnTo>
                <a:lnTo>
                  <a:pt x="0" y="29866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70757" y="1578889"/>
            <a:ext cx="7111702" cy="324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03"/>
              </a:lnSpc>
            </a:pPr>
            <a:r>
              <a:rPr lang="en-US" b="true" sz="2002" u="sng">
                <a:solidFill>
                  <a:srgbClr val="1F497D"/>
                </a:solidFill>
                <a:latin typeface="Arial Bold"/>
                <a:ea typeface="Arial Bold"/>
                <a:cs typeface="Arial Bold"/>
                <a:sym typeface="Arial Bold"/>
              </a:rPr>
              <a:t>❖ Proposed Solution</a:t>
            </a:r>
          </a:p>
          <a:p>
            <a:pPr algn="just">
              <a:lnSpc>
                <a:spcPts val="2403"/>
              </a:lnSpc>
            </a:pPr>
          </a:p>
          <a:p>
            <a:pPr algn="just" marL="388620" indent="-194310" lvl="1">
              <a:lnSpc>
                <a:spcPts val="2160"/>
              </a:lnSpc>
              <a:buFont typeface="Arial"/>
              <a:buChar char="•"/>
            </a:pPr>
            <a:r>
              <a:rPr lang="en-US" b="true" sz="18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AI-Powered Dashboard:</a:t>
            </a: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An intuitive conversational interface built with </a:t>
            </a:r>
            <a:r>
              <a:rPr lang="en-US" b="true" sz="18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Streamlit </a:t>
            </a: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for seamless ARGO data exploration.</a:t>
            </a:r>
          </a:p>
          <a:p>
            <a:pPr algn="just" marL="388620" indent="-194310" lvl="1">
              <a:lnSpc>
                <a:spcPts val="2160"/>
              </a:lnSpc>
              <a:buFont typeface="Arial"/>
              <a:buChar char="•"/>
            </a:pPr>
            <a:r>
              <a:rPr lang="en-US" b="true" sz="18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Automated Data Pipeline:</a:t>
            </a: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Converts complex </a:t>
            </a:r>
            <a:r>
              <a:rPr lang="en-US" b="true" sz="18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NetCDF</a:t>
            </a: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files into a query-ready, </a:t>
            </a:r>
            <a:r>
              <a:rPr lang="en-US" b="true" sz="18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PostGIS-enabled PostgreSQL</a:t>
            </a: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database.</a:t>
            </a:r>
          </a:p>
          <a:p>
            <a:pPr algn="just" marL="388620" indent="-194310" lvl="1">
              <a:lnSpc>
                <a:spcPts val="2160"/>
              </a:lnSpc>
              <a:buFont typeface="Arial"/>
              <a:buChar char="•"/>
            </a:pPr>
            <a:r>
              <a:rPr lang="en-US" b="true" sz="18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AI Core (Text-to-SQL):</a:t>
            </a: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Employs a local </a:t>
            </a:r>
            <a:r>
              <a:rPr lang="en-US" b="true" sz="18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LLM </a:t>
            </a: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(Ollama) and a </a:t>
            </a:r>
            <a:r>
              <a:rPr lang="en-US" b="true" sz="18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RAG pipeline</a:t>
            </a: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with a</a:t>
            </a:r>
            <a:r>
              <a:rPr lang="en-US" b="true" sz="18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ChromaDB</a:t>
            </a: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vector store to translate plain English questions into precise SQL queries.</a:t>
            </a:r>
          </a:p>
          <a:p>
            <a:pPr algn="just" marL="388620" indent="-194310" lvl="1">
              <a:lnSpc>
                <a:spcPts val="2160"/>
              </a:lnSpc>
              <a:buFont typeface="Arial"/>
              <a:buChar char="•"/>
            </a:pPr>
            <a:r>
              <a:rPr lang="en-US" b="true" sz="18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Instant Visualization:</a:t>
            </a: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Automatically generates interactive geospatial maps, depth profiles, and time-series charts using Plotly.</a:t>
            </a:r>
          </a:p>
          <a:p>
            <a:pPr algn="just">
              <a:lnSpc>
                <a:spcPts val="1803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861318" y="5293877"/>
            <a:ext cx="4344671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9"/>
              </a:lnSpc>
              <a:spcBef>
                <a:spcPct val="0"/>
              </a:spcBef>
            </a:pPr>
            <a:r>
              <a:rPr lang="en-US" b="true" sz="1999" u="sng">
                <a:solidFill>
                  <a:srgbClr val="1F497D"/>
                </a:solidFill>
                <a:latin typeface="Arial Bold"/>
                <a:ea typeface="Arial Bold"/>
                <a:cs typeface="Arial Bold"/>
                <a:sym typeface="Arial Bold"/>
              </a:rPr>
              <a:t>❖ Innovation &amp; Uniqueness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86938"/>
            <a:ext cx="18287998" cy="500062"/>
            <a:chOff x="0" y="0"/>
            <a:chExt cx="24383998" cy="6667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666749"/>
            </a:xfrm>
            <a:custGeom>
              <a:avLst/>
              <a:gdLst/>
              <a:ahLst/>
              <a:cxnLst/>
              <a:rect r="r" b="b" t="t" l="l"/>
              <a:pathLst>
                <a:path h="66674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666749"/>
                  </a:lnTo>
                  <a:lnTo>
                    <a:pt x="0" y="666749"/>
                  </a:ln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4323645" y="195846"/>
            <a:ext cx="8852818" cy="1028700"/>
            <a:chOff x="0" y="0"/>
            <a:chExt cx="11803758" cy="1371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803758" cy="1371600"/>
            </a:xfrm>
            <a:custGeom>
              <a:avLst/>
              <a:gdLst/>
              <a:ahLst/>
              <a:cxnLst/>
              <a:rect r="r" b="b" t="t" l="l"/>
              <a:pathLst>
                <a:path h="1371600" w="11803758">
                  <a:moveTo>
                    <a:pt x="0" y="0"/>
                  </a:moveTo>
                  <a:lnTo>
                    <a:pt x="11803758" y="0"/>
                  </a:lnTo>
                  <a:lnTo>
                    <a:pt x="11803758" y="1371600"/>
                  </a:lnTo>
                  <a:lnTo>
                    <a:pt x="0" y="1371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04775"/>
              <a:ext cx="11803758" cy="14763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6360"/>
                </a:lnSpc>
              </a:pPr>
              <a:r>
                <a:rPr lang="en-US" b="true" sz="5300">
                  <a:solidFill>
                    <a:srgbClr val="20BFD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TECHNICAL APPROACH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0757" y="85645"/>
            <a:ext cx="1915886" cy="1249101"/>
            <a:chOff x="0" y="0"/>
            <a:chExt cx="2554514" cy="1665468"/>
          </a:xfrm>
        </p:grpSpPr>
        <p:sp>
          <p:nvSpPr>
            <p:cNvPr name="Freeform 8" id="8" descr="Your startup LOGO"/>
            <p:cNvSpPr/>
            <p:nvPr/>
          </p:nvSpPr>
          <p:spPr>
            <a:xfrm flipH="false" flipV="false" rot="0">
              <a:off x="25400" y="25400"/>
              <a:ext cx="2503678" cy="1614678"/>
            </a:xfrm>
            <a:custGeom>
              <a:avLst/>
              <a:gdLst/>
              <a:ahLst/>
              <a:cxnLst/>
              <a:rect r="r" b="b" t="t" l="l"/>
              <a:pathLst>
                <a:path h="1614678" w="2503678">
                  <a:moveTo>
                    <a:pt x="0" y="807339"/>
                  </a:moveTo>
                  <a:cubicBezTo>
                    <a:pt x="0" y="361442"/>
                    <a:pt x="560451" y="0"/>
                    <a:pt x="1251839" y="0"/>
                  </a:cubicBezTo>
                  <a:cubicBezTo>
                    <a:pt x="1943227" y="0"/>
                    <a:pt x="2503678" y="361442"/>
                    <a:pt x="2503678" y="807339"/>
                  </a:cubicBezTo>
                  <a:cubicBezTo>
                    <a:pt x="2503678" y="1253236"/>
                    <a:pt x="1943227" y="1614678"/>
                    <a:pt x="1251839" y="1614678"/>
                  </a:cubicBezTo>
                  <a:cubicBezTo>
                    <a:pt x="560451" y="1614678"/>
                    <a:pt x="0" y="1253236"/>
                    <a:pt x="0" y="80733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 descr="Your startup LOGO"/>
            <p:cNvSpPr/>
            <p:nvPr/>
          </p:nvSpPr>
          <p:spPr>
            <a:xfrm flipH="false" flipV="false" rot="0">
              <a:off x="0" y="0"/>
              <a:ext cx="2554478" cy="1665478"/>
            </a:xfrm>
            <a:custGeom>
              <a:avLst/>
              <a:gdLst/>
              <a:ahLst/>
              <a:cxnLst/>
              <a:rect r="r" b="b" t="t" l="l"/>
              <a:pathLst>
                <a:path h="1665478" w="2554478">
                  <a:moveTo>
                    <a:pt x="0" y="832739"/>
                  </a:moveTo>
                  <a:cubicBezTo>
                    <a:pt x="0" y="363855"/>
                    <a:pt x="583057" y="0"/>
                    <a:pt x="1277239" y="0"/>
                  </a:cubicBezTo>
                  <a:cubicBezTo>
                    <a:pt x="1971421" y="0"/>
                    <a:pt x="2554478" y="363855"/>
                    <a:pt x="2554478" y="832739"/>
                  </a:cubicBezTo>
                  <a:lnTo>
                    <a:pt x="2529078" y="832739"/>
                  </a:lnTo>
                  <a:lnTo>
                    <a:pt x="2554478" y="832739"/>
                  </a:lnTo>
                  <a:cubicBezTo>
                    <a:pt x="2554478" y="1301623"/>
                    <a:pt x="1971421" y="1665478"/>
                    <a:pt x="1277239" y="1665478"/>
                  </a:cubicBezTo>
                  <a:lnTo>
                    <a:pt x="1277239" y="1640078"/>
                  </a:lnTo>
                  <a:lnTo>
                    <a:pt x="1277239" y="1665478"/>
                  </a:lnTo>
                  <a:cubicBezTo>
                    <a:pt x="583057" y="1665478"/>
                    <a:pt x="0" y="1301623"/>
                    <a:pt x="0" y="832739"/>
                  </a:cubicBezTo>
                  <a:lnTo>
                    <a:pt x="25400" y="832739"/>
                  </a:lnTo>
                  <a:lnTo>
                    <a:pt x="50800" y="832739"/>
                  </a:lnTo>
                  <a:lnTo>
                    <a:pt x="25400" y="832739"/>
                  </a:lnTo>
                  <a:lnTo>
                    <a:pt x="0" y="832739"/>
                  </a:lnTo>
                  <a:moveTo>
                    <a:pt x="50800" y="832739"/>
                  </a:moveTo>
                  <a:cubicBezTo>
                    <a:pt x="50800" y="846709"/>
                    <a:pt x="39370" y="858139"/>
                    <a:pt x="25400" y="858139"/>
                  </a:cubicBezTo>
                  <a:cubicBezTo>
                    <a:pt x="11430" y="858139"/>
                    <a:pt x="0" y="846709"/>
                    <a:pt x="0" y="832739"/>
                  </a:cubicBezTo>
                  <a:cubicBezTo>
                    <a:pt x="0" y="818769"/>
                    <a:pt x="11430" y="807339"/>
                    <a:pt x="25400" y="807339"/>
                  </a:cubicBezTo>
                  <a:cubicBezTo>
                    <a:pt x="39370" y="807339"/>
                    <a:pt x="50800" y="818769"/>
                    <a:pt x="50800" y="832739"/>
                  </a:cubicBezTo>
                  <a:cubicBezTo>
                    <a:pt x="50800" y="1255522"/>
                    <a:pt x="588772" y="1614678"/>
                    <a:pt x="1277239" y="1614678"/>
                  </a:cubicBezTo>
                  <a:cubicBezTo>
                    <a:pt x="1965706" y="1614678"/>
                    <a:pt x="2503678" y="1255522"/>
                    <a:pt x="2503678" y="832739"/>
                  </a:cubicBezTo>
                  <a:cubicBezTo>
                    <a:pt x="2503678" y="409956"/>
                    <a:pt x="1965833" y="50800"/>
                    <a:pt x="1277239" y="50800"/>
                  </a:cubicBezTo>
                  <a:lnTo>
                    <a:pt x="1277239" y="25400"/>
                  </a:lnTo>
                  <a:lnTo>
                    <a:pt x="1277239" y="50800"/>
                  </a:lnTo>
                  <a:cubicBezTo>
                    <a:pt x="588772" y="50800"/>
                    <a:pt x="50800" y="409956"/>
                    <a:pt x="50800" y="832739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554514" cy="1703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0"/>
                </a:lnSpc>
              </a:pPr>
              <a:r>
                <a:rPr lang="en-US" b="true" sz="2400">
                  <a:solidFill>
                    <a:srgbClr val="5FC2C7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Ocean_Quest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846407" y="9786938"/>
            <a:ext cx="342884" cy="547688"/>
            <a:chOff x="0" y="0"/>
            <a:chExt cx="457178" cy="7302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57178" cy="730250"/>
            </a:xfrm>
            <a:custGeom>
              <a:avLst/>
              <a:gdLst/>
              <a:ahLst/>
              <a:cxnLst/>
              <a:rect r="r" b="b" t="t" l="l"/>
              <a:pathLst>
                <a:path h="730250" w="457178">
                  <a:moveTo>
                    <a:pt x="0" y="0"/>
                  </a:moveTo>
                  <a:lnTo>
                    <a:pt x="457178" y="0"/>
                  </a:lnTo>
                  <a:lnTo>
                    <a:pt x="457178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457178" cy="749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7020829" y="3092683"/>
            <a:ext cx="7677479" cy="2496520"/>
          </a:xfrm>
          <a:custGeom>
            <a:avLst/>
            <a:gdLst/>
            <a:ahLst/>
            <a:cxnLst/>
            <a:rect r="r" b="b" t="t" l="l"/>
            <a:pathLst>
              <a:path h="2496520" w="7677479">
                <a:moveTo>
                  <a:pt x="0" y="0"/>
                </a:moveTo>
                <a:lnTo>
                  <a:pt x="7677479" y="0"/>
                </a:lnTo>
                <a:lnTo>
                  <a:pt x="7677479" y="2496519"/>
                </a:lnTo>
                <a:lnTo>
                  <a:pt x="0" y="24965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99" t="0" r="0" b="-9109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020829" y="5884477"/>
            <a:ext cx="7677479" cy="3699612"/>
          </a:xfrm>
          <a:custGeom>
            <a:avLst/>
            <a:gdLst/>
            <a:ahLst/>
            <a:cxnLst/>
            <a:rect r="r" b="b" t="t" l="l"/>
            <a:pathLst>
              <a:path h="3699612" w="7677479">
                <a:moveTo>
                  <a:pt x="0" y="0"/>
                </a:moveTo>
                <a:lnTo>
                  <a:pt x="7677479" y="0"/>
                </a:lnTo>
                <a:lnTo>
                  <a:pt x="7677479" y="3699612"/>
                </a:lnTo>
                <a:lnTo>
                  <a:pt x="0" y="36996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84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31756" y="3054583"/>
            <a:ext cx="6779548" cy="6743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00"/>
              </a:lnSpc>
            </a:pPr>
            <a:r>
              <a:rPr lang="en-US" b="true" sz="2000" u="sng">
                <a:solidFill>
                  <a:srgbClr val="4A7EB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❖ </a:t>
            </a:r>
            <a:r>
              <a:rPr lang="en-US" b="true" sz="2000" u="sng">
                <a:solidFill>
                  <a:srgbClr val="4A7EB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Methodology and Process (Implementation Flow)</a:t>
            </a:r>
          </a:p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We implemented an end-to-end RAG pipeline that translates natural language into data insights, following two core workflows:</a:t>
            </a:r>
          </a:p>
          <a:p>
            <a:pPr algn="l">
              <a:lnSpc>
                <a:spcPts val="2160"/>
              </a:lnSpc>
            </a:pPr>
            <a:r>
              <a:rPr lang="en-US" sz="1800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1. One-Time Data Ingestion (ETL):</a:t>
            </a:r>
          </a:p>
          <a:p>
            <a:pPr algn="l" marL="388620" indent="-194310" lvl="1">
              <a:lnSpc>
                <a:spcPts val="216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Raw ARGO </a:t>
            </a:r>
            <a:r>
              <a:rPr lang="en-US" b="true" sz="18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NetCDF </a:t>
            </a: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files are processed, extracting and cleaning time-series and profile data.</a:t>
            </a:r>
          </a:p>
          <a:p>
            <a:pPr algn="l" marL="388620" indent="-194310" lvl="1">
              <a:lnSpc>
                <a:spcPts val="216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structured data is bulk-loaded into </a:t>
            </a:r>
            <a:r>
              <a:rPr lang="en-US" b="true" sz="18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PostgreSQL</a:t>
            </a: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.</a:t>
            </a:r>
          </a:p>
          <a:p>
            <a:pPr algn="l" marL="388620" indent="-194310" lvl="1">
              <a:lnSpc>
                <a:spcPts val="216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Key metadata for each float is embedded and indexed in </a:t>
            </a:r>
            <a:r>
              <a:rPr lang="en-US" b="true" sz="18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ChromaDB </a:t>
            </a: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to power our context retrieval.</a:t>
            </a:r>
          </a:p>
          <a:p>
            <a:pPr algn="l">
              <a:lnSpc>
                <a:spcPts val="2160"/>
              </a:lnSpc>
            </a:pPr>
            <a:r>
              <a:rPr lang="en-US" sz="1800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2. Real-Time Query Lifecycle:</a:t>
            </a:r>
          </a:p>
          <a:p>
            <a:pPr algn="l" marL="388620" indent="-194310" lvl="1">
              <a:lnSpc>
                <a:spcPts val="2160"/>
              </a:lnSpc>
              <a:buAutoNum type="arabicPeriod" startAt="1"/>
            </a:pP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 user enters a plain English query into the </a:t>
            </a:r>
            <a:r>
              <a:rPr lang="en-US" b="true" sz="18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Streamlit </a:t>
            </a: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chatbot.</a:t>
            </a:r>
          </a:p>
          <a:p>
            <a:pPr algn="l" marL="388620" indent="-194310" lvl="1">
              <a:lnSpc>
                <a:spcPts val="2160"/>
              </a:lnSpc>
              <a:buAutoNum type="arabicPeriod" startAt="1"/>
            </a:pP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query is vectorized and sent to </a:t>
            </a:r>
            <a:r>
              <a:rPr lang="en-US" b="true" sz="18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ChromaDB</a:t>
            </a: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, which performs a semantic search to retrieve the most relevant metadata context.</a:t>
            </a:r>
          </a:p>
          <a:p>
            <a:pPr algn="l" marL="388620" indent="-194310" lvl="1">
              <a:lnSpc>
                <a:spcPts val="2160"/>
              </a:lnSpc>
              <a:buAutoNum type="arabicPeriod" startAt="1"/>
            </a:pP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An augmented prompt is created, combining the user's query, the retrieved context, strict rules, and examples of correct SQL.</a:t>
            </a:r>
          </a:p>
          <a:p>
            <a:pPr algn="l" marL="388620" indent="-194310" lvl="1">
              <a:lnSpc>
                <a:spcPts val="2160"/>
              </a:lnSpc>
              <a:buAutoNum type="arabicPeriod" startAt="1"/>
            </a:pP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This detailed prompt is sent to the </a:t>
            </a:r>
            <a:r>
              <a:rPr lang="en-US" b="true" sz="18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Ollama </a:t>
            </a: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LLM, which generates a precise, PostGIS-enabled </a:t>
            </a:r>
            <a:r>
              <a:rPr lang="en-US" b="true" sz="18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SQL </a:t>
            </a: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query.</a:t>
            </a:r>
          </a:p>
          <a:p>
            <a:pPr algn="l" marL="388620" indent="-194310" lvl="1">
              <a:lnSpc>
                <a:spcPts val="2160"/>
              </a:lnSpc>
              <a:buAutoNum type="arabicPeriod" startAt="1"/>
            </a:pP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query is executed on </a:t>
            </a:r>
            <a:r>
              <a:rPr lang="en-US" b="true" sz="18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PostgreSQL</a:t>
            </a: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, fetching the exact data required.</a:t>
            </a:r>
          </a:p>
          <a:p>
            <a:pPr algn="l" marL="388620" indent="-194310" lvl="1">
              <a:lnSpc>
                <a:spcPts val="2160"/>
              </a:lnSpc>
              <a:buAutoNum type="arabicPeriod" startAt="1"/>
            </a:pP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data is displayed as interactive </a:t>
            </a:r>
            <a:r>
              <a:rPr lang="en-US" b="true" sz="18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visualizations </a:t>
            </a: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and is also passed back to the LLM to generate a concise, human-readable summary.</a:t>
            </a:r>
          </a:p>
          <a:p>
            <a:pPr algn="l" marL="388620" indent="-194310" lvl="1">
              <a:lnSpc>
                <a:spcPts val="2160"/>
              </a:lnSpc>
              <a:buAutoNum type="arabicPeriod" startAt="1"/>
            </a:pP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user receives the final </a:t>
            </a:r>
            <a:r>
              <a:rPr lang="en-US" b="true" sz="18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AI-generated</a:t>
            </a: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insight and interactive charts on the </a:t>
            </a:r>
            <a:r>
              <a:rPr lang="en-US" b="true" sz="18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dashboard</a:t>
            </a: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, completing the seamless "Question to Visualization" loop.</a:t>
            </a:r>
          </a:p>
          <a:p>
            <a:pPr algn="just">
              <a:lnSpc>
                <a:spcPts val="210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0" y="1497741"/>
            <a:ext cx="15515505" cy="181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u="sng" b="true">
                <a:solidFill>
                  <a:srgbClr val="4A7EB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❖ </a:t>
            </a:r>
            <a:r>
              <a:rPr lang="en-US" sz="2000" u="sng" b="true">
                <a:solidFill>
                  <a:srgbClr val="4A7EB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Technologies Used</a:t>
            </a:r>
          </a:p>
          <a:p>
            <a:pPr algn="l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AI/LLM Engine:</a:t>
            </a:r>
            <a:r>
              <a:rPr lang="en-US" sz="1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LangChain orchestrating a locally-hosted Ollama (Llama 3.2) for Text-to-SQL generation and Sentence-T</a:t>
            </a:r>
            <a:r>
              <a:rPr lang="en-US" sz="1899" u="none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ra</a:t>
            </a:r>
            <a:r>
              <a:rPr lang="en-US" sz="1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nsfor</a:t>
            </a:r>
            <a:r>
              <a:rPr lang="en-US" sz="1899" u="none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me</a:t>
            </a:r>
            <a:r>
              <a:rPr lang="en-US" sz="1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rs f</a:t>
            </a:r>
            <a:r>
              <a:rPr lang="en-US" sz="1899" u="none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or</a:t>
            </a:r>
            <a:r>
              <a:rPr lang="en-US" sz="1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RAG embeddings.</a:t>
            </a:r>
          </a:p>
          <a:p>
            <a:pPr algn="l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Backend &amp; Data: </a:t>
            </a:r>
            <a:r>
              <a:rPr lang="en-US" sz="1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Python with xarray for NetCDF parsing and Pandas for data manipulation.</a:t>
            </a:r>
          </a:p>
          <a:p>
            <a:pPr algn="l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Data</a:t>
            </a:r>
            <a:r>
              <a:rPr lang="en-US" b="true" sz="1899" u="non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</a:t>
            </a:r>
            <a:r>
              <a:rPr lang="en-US" b="true" sz="1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as</a:t>
            </a:r>
            <a:r>
              <a:rPr lang="en-US" b="true" sz="1899" u="non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</a:t>
            </a:r>
            <a:r>
              <a:rPr lang="en-US" b="true" sz="1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: </a:t>
            </a:r>
            <a:r>
              <a:rPr lang="en-US" sz="1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 </a:t>
            </a:r>
            <a:r>
              <a:rPr lang="en-US" sz="1899" u="none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</a:t>
            </a:r>
            <a:r>
              <a:rPr lang="en-US" sz="1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ual-</a:t>
            </a:r>
            <a:r>
              <a:rPr lang="en-US" sz="1899" u="none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</a:t>
            </a:r>
            <a:r>
              <a:rPr lang="en-US" sz="1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ataba</a:t>
            </a:r>
            <a:r>
              <a:rPr lang="en-US" sz="1899" u="none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</a:t>
            </a:r>
            <a:r>
              <a:rPr lang="en-US" sz="1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 architecture using PostgreSQL + PostGIS for structured geospatial data and ChromaDB for vector search.</a:t>
            </a:r>
          </a:p>
          <a:p>
            <a:pPr algn="l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Fron</a:t>
            </a:r>
            <a:r>
              <a:rPr lang="en-US" b="true" sz="1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tend &amp; Visualization: </a:t>
            </a:r>
            <a:r>
              <a:rPr lang="en-US" sz="1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Streamlit for the interactive dashboard and chatbot, with Plotly for dynamic charts and maps.</a:t>
            </a:r>
          </a:p>
          <a:p>
            <a:pPr algn="l">
              <a:lnSpc>
                <a:spcPts val="2630"/>
              </a:lnSpc>
            </a:pPr>
          </a:p>
        </p:txBody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4762049" y="9445"/>
            <a:ext cx="3313680" cy="1684302"/>
            <a:chOff x="0" y="0"/>
            <a:chExt cx="4418240" cy="2245736"/>
          </a:xfrm>
        </p:grpSpPr>
        <p:sp>
          <p:nvSpPr>
            <p:cNvPr name="Freeform 19" id="19" descr="https://www.sih.gov.in/img1/SIH-Logo.png"/>
            <p:cNvSpPr/>
            <p:nvPr/>
          </p:nvSpPr>
          <p:spPr>
            <a:xfrm flipH="false" flipV="false" rot="0">
              <a:off x="0" y="0"/>
              <a:ext cx="4418203" cy="2245741"/>
            </a:xfrm>
            <a:custGeom>
              <a:avLst/>
              <a:gdLst/>
              <a:ahLst/>
              <a:cxnLst/>
              <a:rect r="r" b="b" t="t" l="l"/>
              <a:pathLst>
                <a:path h="2245741" w="4418203">
                  <a:moveTo>
                    <a:pt x="0" y="0"/>
                  </a:moveTo>
                  <a:lnTo>
                    <a:pt x="4418203" y="0"/>
                  </a:lnTo>
                  <a:lnTo>
                    <a:pt x="4418203" y="2245741"/>
                  </a:lnTo>
                  <a:lnTo>
                    <a:pt x="0" y="224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4707833" y="2816693"/>
            <a:ext cx="3580165" cy="5938330"/>
          </a:xfrm>
          <a:custGeom>
            <a:avLst/>
            <a:gdLst/>
            <a:ahLst/>
            <a:cxnLst/>
            <a:rect r="r" b="b" t="t" l="l"/>
            <a:pathLst>
              <a:path h="5938330" w="3580165">
                <a:moveTo>
                  <a:pt x="0" y="0"/>
                </a:moveTo>
                <a:lnTo>
                  <a:pt x="3580165" y="0"/>
                </a:lnTo>
                <a:lnTo>
                  <a:pt x="3580165" y="5938330"/>
                </a:lnTo>
                <a:lnTo>
                  <a:pt x="0" y="59383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970" t="0" r="-5538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72300" y="9534530"/>
            <a:ext cx="4806000" cy="547688"/>
            <a:chOff x="0" y="0"/>
            <a:chExt cx="6408000" cy="7302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408000" cy="730250"/>
            </a:xfrm>
            <a:custGeom>
              <a:avLst/>
              <a:gdLst/>
              <a:ahLst/>
              <a:cxnLst/>
              <a:rect r="r" b="b" t="t" l="l"/>
              <a:pathLst>
                <a:path h="730250" w="6408000">
                  <a:moveTo>
                    <a:pt x="0" y="0"/>
                  </a:moveTo>
                  <a:lnTo>
                    <a:pt x="6408000" y="0"/>
                  </a:lnTo>
                  <a:lnTo>
                    <a:pt x="64080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6408000" cy="749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@SIH Idea submission- Template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0757" y="85645"/>
            <a:ext cx="1915886" cy="1249101"/>
            <a:chOff x="0" y="0"/>
            <a:chExt cx="2554514" cy="1665468"/>
          </a:xfrm>
        </p:grpSpPr>
        <p:sp>
          <p:nvSpPr>
            <p:cNvPr name="Freeform 6" id="6" descr="Your startup LOGO"/>
            <p:cNvSpPr/>
            <p:nvPr/>
          </p:nvSpPr>
          <p:spPr>
            <a:xfrm flipH="false" flipV="false" rot="0">
              <a:off x="25400" y="25400"/>
              <a:ext cx="2503678" cy="1614678"/>
            </a:xfrm>
            <a:custGeom>
              <a:avLst/>
              <a:gdLst/>
              <a:ahLst/>
              <a:cxnLst/>
              <a:rect r="r" b="b" t="t" l="l"/>
              <a:pathLst>
                <a:path h="1614678" w="2503678">
                  <a:moveTo>
                    <a:pt x="0" y="807339"/>
                  </a:moveTo>
                  <a:cubicBezTo>
                    <a:pt x="0" y="361442"/>
                    <a:pt x="560451" y="0"/>
                    <a:pt x="1251839" y="0"/>
                  </a:cubicBezTo>
                  <a:cubicBezTo>
                    <a:pt x="1943227" y="0"/>
                    <a:pt x="2503678" y="361442"/>
                    <a:pt x="2503678" y="807339"/>
                  </a:cubicBezTo>
                  <a:cubicBezTo>
                    <a:pt x="2503678" y="1253236"/>
                    <a:pt x="1943227" y="1614678"/>
                    <a:pt x="1251839" y="1614678"/>
                  </a:cubicBezTo>
                  <a:cubicBezTo>
                    <a:pt x="560451" y="1614678"/>
                    <a:pt x="0" y="1253236"/>
                    <a:pt x="0" y="80733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 descr="Your startup LOGO"/>
            <p:cNvSpPr/>
            <p:nvPr/>
          </p:nvSpPr>
          <p:spPr>
            <a:xfrm flipH="false" flipV="false" rot="0">
              <a:off x="0" y="0"/>
              <a:ext cx="2554478" cy="1665478"/>
            </a:xfrm>
            <a:custGeom>
              <a:avLst/>
              <a:gdLst/>
              <a:ahLst/>
              <a:cxnLst/>
              <a:rect r="r" b="b" t="t" l="l"/>
              <a:pathLst>
                <a:path h="1665478" w="2554478">
                  <a:moveTo>
                    <a:pt x="0" y="832739"/>
                  </a:moveTo>
                  <a:cubicBezTo>
                    <a:pt x="0" y="363855"/>
                    <a:pt x="583057" y="0"/>
                    <a:pt x="1277239" y="0"/>
                  </a:cubicBezTo>
                  <a:cubicBezTo>
                    <a:pt x="1971421" y="0"/>
                    <a:pt x="2554478" y="363855"/>
                    <a:pt x="2554478" y="832739"/>
                  </a:cubicBezTo>
                  <a:lnTo>
                    <a:pt x="2529078" y="832739"/>
                  </a:lnTo>
                  <a:lnTo>
                    <a:pt x="2554478" y="832739"/>
                  </a:lnTo>
                  <a:cubicBezTo>
                    <a:pt x="2554478" y="1301623"/>
                    <a:pt x="1971421" y="1665478"/>
                    <a:pt x="1277239" y="1665478"/>
                  </a:cubicBezTo>
                  <a:lnTo>
                    <a:pt x="1277239" y="1640078"/>
                  </a:lnTo>
                  <a:lnTo>
                    <a:pt x="1277239" y="1665478"/>
                  </a:lnTo>
                  <a:cubicBezTo>
                    <a:pt x="583057" y="1665478"/>
                    <a:pt x="0" y="1301623"/>
                    <a:pt x="0" y="832739"/>
                  </a:cubicBezTo>
                  <a:lnTo>
                    <a:pt x="25400" y="832739"/>
                  </a:lnTo>
                  <a:lnTo>
                    <a:pt x="50800" y="832739"/>
                  </a:lnTo>
                  <a:lnTo>
                    <a:pt x="25400" y="832739"/>
                  </a:lnTo>
                  <a:lnTo>
                    <a:pt x="0" y="832739"/>
                  </a:lnTo>
                  <a:moveTo>
                    <a:pt x="50800" y="832739"/>
                  </a:moveTo>
                  <a:cubicBezTo>
                    <a:pt x="50800" y="846709"/>
                    <a:pt x="39370" y="858139"/>
                    <a:pt x="25400" y="858139"/>
                  </a:cubicBezTo>
                  <a:cubicBezTo>
                    <a:pt x="11430" y="858139"/>
                    <a:pt x="0" y="846709"/>
                    <a:pt x="0" y="832739"/>
                  </a:cubicBezTo>
                  <a:cubicBezTo>
                    <a:pt x="0" y="818769"/>
                    <a:pt x="11430" y="807339"/>
                    <a:pt x="25400" y="807339"/>
                  </a:cubicBezTo>
                  <a:cubicBezTo>
                    <a:pt x="39370" y="807339"/>
                    <a:pt x="50800" y="818769"/>
                    <a:pt x="50800" y="832739"/>
                  </a:cubicBezTo>
                  <a:cubicBezTo>
                    <a:pt x="50800" y="1255522"/>
                    <a:pt x="588772" y="1614678"/>
                    <a:pt x="1277239" y="1614678"/>
                  </a:cubicBezTo>
                  <a:cubicBezTo>
                    <a:pt x="1965706" y="1614678"/>
                    <a:pt x="2503678" y="1255522"/>
                    <a:pt x="2503678" y="832739"/>
                  </a:cubicBezTo>
                  <a:cubicBezTo>
                    <a:pt x="2503678" y="409956"/>
                    <a:pt x="1965833" y="50800"/>
                    <a:pt x="1277239" y="50800"/>
                  </a:cubicBezTo>
                  <a:lnTo>
                    <a:pt x="1277239" y="25400"/>
                  </a:lnTo>
                  <a:lnTo>
                    <a:pt x="1277239" y="50800"/>
                  </a:lnTo>
                  <a:cubicBezTo>
                    <a:pt x="588772" y="50800"/>
                    <a:pt x="50800" y="409956"/>
                    <a:pt x="50800" y="832739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554514" cy="1703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0"/>
                </a:lnSpc>
              </a:pPr>
              <a:r>
                <a:rPr lang="en-US" b="true" sz="2400">
                  <a:solidFill>
                    <a:srgbClr val="5FC2C7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Ocean_Quest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9786938"/>
            <a:ext cx="18287998" cy="500062"/>
            <a:chOff x="0" y="0"/>
            <a:chExt cx="24383998" cy="6667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666749"/>
            </a:xfrm>
            <a:custGeom>
              <a:avLst/>
              <a:gdLst/>
              <a:ahLst/>
              <a:cxnLst/>
              <a:rect r="r" b="b" t="t" l="l"/>
              <a:pathLst>
                <a:path h="66674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666749"/>
                  </a:lnTo>
                  <a:lnTo>
                    <a:pt x="0" y="666749"/>
                  </a:ln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7846407" y="9786938"/>
            <a:ext cx="342884" cy="547688"/>
            <a:chOff x="0" y="0"/>
            <a:chExt cx="457178" cy="7302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57178" cy="730250"/>
            </a:xfrm>
            <a:custGeom>
              <a:avLst/>
              <a:gdLst/>
              <a:ahLst/>
              <a:cxnLst/>
              <a:rect r="r" b="b" t="t" l="l"/>
              <a:pathLst>
                <a:path h="730250" w="457178">
                  <a:moveTo>
                    <a:pt x="0" y="0"/>
                  </a:moveTo>
                  <a:lnTo>
                    <a:pt x="457178" y="0"/>
                  </a:lnTo>
                  <a:lnTo>
                    <a:pt x="457178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457178" cy="749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426927" y="267947"/>
            <a:ext cx="9894838" cy="1028700"/>
            <a:chOff x="0" y="0"/>
            <a:chExt cx="13193117" cy="13716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193117" cy="1371600"/>
            </a:xfrm>
            <a:custGeom>
              <a:avLst/>
              <a:gdLst/>
              <a:ahLst/>
              <a:cxnLst/>
              <a:rect r="r" b="b" t="t" l="l"/>
              <a:pathLst>
                <a:path h="1371600" w="13193117">
                  <a:moveTo>
                    <a:pt x="0" y="0"/>
                  </a:moveTo>
                  <a:lnTo>
                    <a:pt x="13193117" y="0"/>
                  </a:lnTo>
                  <a:lnTo>
                    <a:pt x="13193117" y="1371600"/>
                  </a:lnTo>
                  <a:lnTo>
                    <a:pt x="0" y="1371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04775"/>
              <a:ext cx="13193117" cy="14763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6360"/>
                </a:lnSpc>
              </a:pPr>
              <a:r>
                <a:rPr lang="en-US" sz="5300" b="true">
                  <a:solidFill>
                    <a:srgbClr val="20BFD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</a:t>
              </a:r>
              <a:r>
                <a:rPr lang="en-US" b="true" sz="5300">
                  <a:solidFill>
                    <a:srgbClr val="20BFD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EASIBILITY AND VIABILITY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2992369" y="2094811"/>
            <a:ext cx="5196921" cy="6097379"/>
          </a:xfrm>
          <a:custGeom>
            <a:avLst/>
            <a:gdLst/>
            <a:ahLst/>
            <a:cxnLst/>
            <a:rect r="r" b="b" t="t" l="l"/>
            <a:pathLst>
              <a:path h="6097379" w="5196921">
                <a:moveTo>
                  <a:pt x="0" y="0"/>
                </a:moveTo>
                <a:lnTo>
                  <a:pt x="5196921" y="0"/>
                </a:lnTo>
                <a:lnTo>
                  <a:pt x="5196921" y="6097378"/>
                </a:lnTo>
                <a:lnTo>
                  <a:pt x="0" y="60973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67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70757" y="1731848"/>
            <a:ext cx="12686728" cy="298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u="sng" b="true">
                <a:solidFill>
                  <a:srgbClr val="4A7EB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❖ Feasibility and Viability</a:t>
            </a:r>
          </a:p>
          <a:p>
            <a:pPr algn="l">
              <a:lnSpc>
                <a:spcPts val="2400"/>
              </a:lnSpc>
            </a:pPr>
          </a:p>
          <a:p>
            <a:pPr algn="l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Proven Feasibility: </a:t>
            </a:r>
            <a:r>
              <a:rPr lang="en-US" sz="1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concept is not just theoretical; we have successfully developed a functional end-to-end prototype. Our working model validates that a local LLM can effectively translate natural language into complex geospatial queries for ARGO data.</a:t>
            </a:r>
          </a:p>
          <a:p>
            <a:pPr algn="l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Technologically Viable:</a:t>
            </a:r>
            <a:r>
              <a:rPr lang="en-US" sz="1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The solution is built exclusively on a mature, open-source stack (Python, PostgreSQL, LangChain, Ollama), ensuring zero licensing costs, wide community support, and complete control over the pipeline.</a:t>
            </a:r>
          </a:p>
          <a:p>
            <a:pPr algn="l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Modular and Scalable Architecture: </a:t>
            </a:r>
            <a:r>
              <a:rPr lang="en-US" sz="1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system is designed with a clear separation of concerns (data pipeline, AI core, frontend), allowing for future scalability and easy integration of new datasets or more powerful LLMs.</a:t>
            </a:r>
          </a:p>
          <a:p>
            <a:pPr algn="l">
              <a:lnSpc>
                <a:spcPts val="263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70757" y="6815142"/>
            <a:ext cx="12686728" cy="3267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u="sng" b="true">
                <a:solidFill>
                  <a:srgbClr val="4A7EB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❖ Mitigation Strategies</a:t>
            </a:r>
          </a:p>
          <a:p>
            <a:pPr algn="l">
              <a:lnSpc>
                <a:spcPts val="2400"/>
              </a:lnSpc>
            </a:pPr>
          </a:p>
          <a:p>
            <a:pPr algn="l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Advanced </a:t>
            </a:r>
            <a:r>
              <a:rPr lang="en-US" b="true" sz="1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Prompt Engineering:</a:t>
            </a:r>
            <a:r>
              <a:rPr lang="en-US" sz="1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We mitigate LLM errors through a robust prompting strategy, including:</a:t>
            </a:r>
          </a:p>
          <a:p>
            <a:pPr algn="l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Few-Shot Prompting:</a:t>
            </a:r>
            <a:r>
              <a:rPr lang="en-US" sz="1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Embedding examples of correct, efficient SQL directly into the prompt to guide the AI.</a:t>
            </a:r>
          </a:p>
          <a:p>
            <a:pPr algn="l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Rule-Based Guardrails:</a:t>
            </a:r>
            <a:r>
              <a:rPr lang="en-US" sz="1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Implementing strict, explicit rules that constrain the AI's output and prevent common failure modes.</a:t>
            </a:r>
          </a:p>
          <a:p>
            <a:pPr algn="l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Cloud-Native Deployment:</a:t>
            </a:r>
            <a:r>
              <a:rPr lang="en-US" sz="1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For production scale, the application is designed to be containerized using Docker. This allows for seamless deployment on any cloud platform (AWS, GCP, Azure), leveraging manage</a:t>
            </a:r>
            <a:r>
              <a:rPr lang="en-US" sz="1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 databases and scalable compute resources.</a:t>
            </a:r>
          </a:p>
          <a:p>
            <a:pPr algn="l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Modular ETL Framework: </a:t>
            </a:r>
            <a:r>
              <a:rPr lang="en-US" sz="1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We will address data heterogeneity by designing a plug-in style data processing framework, where new modules for different data sources can be added without altering the core application logic.</a:t>
            </a:r>
          </a:p>
          <a:p>
            <a:pPr algn="l">
              <a:lnSpc>
                <a:spcPts val="263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70757" y="4391770"/>
            <a:ext cx="12686728" cy="2695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u="sng" b="true">
                <a:solidFill>
                  <a:srgbClr val="4A7EB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❖ Potential Challenges &amp; Risks</a:t>
            </a:r>
          </a:p>
          <a:p>
            <a:pPr algn="l">
              <a:lnSpc>
                <a:spcPts val="2400"/>
              </a:lnSpc>
            </a:pPr>
          </a:p>
          <a:p>
            <a:pPr algn="l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LLM Accu</a:t>
            </a:r>
            <a:r>
              <a:rPr lang="en-US" b="true" sz="1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racy and Hallucination:</a:t>
            </a:r>
            <a:r>
              <a:rPr lang="en-US" sz="1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The primary risk is the LLM generating incorrect or inefficient SQL for highly complex or ambiguous user prompts, a common challenge in Text-to-SQL applications.</a:t>
            </a:r>
          </a:p>
          <a:p>
            <a:pPr algn="l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Scalability for Production Use: </a:t>
            </a:r>
            <a:r>
              <a:rPr lang="en-US" sz="1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Handling petabyte-scale datasets and a large number of concurrent users would require significant infrastructure beyond the current local deployment.</a:t>
            </a:r>
          </a:p>
          <a:p>
            <a:pPr algn="l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Data Heterogeneity:</a:t>
            </a:r>
            <a:r>
              <a:rPr lang="en-US" sz="1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Integrating new and diverse data sources (e.g., satellite imagery, unstructured cruise reports) will require developing custom data processing modules.</a:t>
            </a:r>
          </a:p>
          <a:p>
            <a:pPr algn="l">
              <a:lnSpc>
                <a:spcPts val="2630"/>
              </a:lnSpc>
            </a:pPr>
          </a:p>
        </p:txBody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4762049" y="9445"/>
            <a:ext cx="3313680" cy="1684302"/>
            <a:chOff x="0" y="0"/>
            <a:chExt cx="4418240" cy="2245736"/>
          </a:xfrm>
        </p:grpSpPr>
        <p:sp>
          <p:nvSpPr>
            <p:cNvPr name="Freeform 22" id="22" descr="https://www.sih.gov.in/img1/SIH-Logo.png"/>
            <p:cNvSpPr/>
            <p:nvPr/>
          </p:nvSpPr>
          <p:spPr>
            <a:xfrm flipH="false" flipV="false" rot="0">
              <a:off x="0" y="0"/>
              <a:ext cx="4418203" cy="2245741"/>
            </a:xfrm>
            <a:custGeom>
              <a:avLst/>
              <a:gdLst/>
              <a:ahLst/>
              <a:cxnLst/>
              <a:rect r="r" b="b" t="t" l="l"/>
              <a:pathLst>
                <a:path h="2245741" w="4418203">
                  <a:moveTo>
                    <a:pt x="0" y="0"/>
                  </a:moveTo>
                  <a:lnTo>
                    <a:pt x="4418203" y="0"/>
                  </a:lnTo>
                  <a:lnTo>
                    <a:pt x="4418203" y="2245741"/>
                  </a:lnTo>
                  <a:lnTo>
                    <a:pt x="0" y="224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757" y="85645"/>
            <a:ext cx="1915886" cy="1249101"/>
            <a:chOff x="0" y="0"/>
            <a:chExt cx="2554514" cy="1665468"/>
          </a:xfrm>
        </p:grpSpPr>
        <p:sp>
          <p:nvSpPr>
            <p:cNvPr name="Freeform 3" id="3" descr="Your startup LOGO"/>
            <p:cNvSpPr/>
            <p:nvPr/>
          </p:nvSpPr>
          <p:spPr>
            <a:xfrm flipH="false" flipV="false" rot="0">
              <a:off x="25400" y="25400"/>
              <a:ext cx="2503678" cy="1614678"/>
            </a:xfrm>
            <a:custGeom>
              <a:avLst/>
              <a:gdLst/>
              <a:ahLst/>
              <a:cxnLst/>
              <a:rect r="r" b="b" t="t" l="l"/>
              <a:pathLst>
                <a:path h="1614678" w="2503678">
                  <a:moveTo>
                    <a:pt x="0" y="807339"/>
                  </a:moveTo>
                  <a:cubicBezTo>
                    <a:pt x="0" y="361442"/>
                    <a:pt x="560451" y="0"/>
                    <a:pt x="1251839" y="0"/>
                  </a:cubicBezTo>
                  <a:cubicBezTo>
                    <a:pt x="1943227" y="0"/>
                    <a:pt x="2503678" y="361442"/>
                    <a:pt x="2503678" y="807339"/>
                  </a:cubicBezTo>
                  <a:cubicBezTo>
                    <a:pt x="2503678" y="1253236"/>
                    <a:pt x="1943227" y="1614678"/>
                    <a:pt x="1251839" y="1614678"/>
                  </a:cubicBezTo>
                  <a:cubicBezTo>
                    <a:pt x="560451" y="1614678"/>
                    <a:pt x="0" y="1253236"/>
                    <a:pt x="0" y="80733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 descr="Your startup LOGO"/>
            <p:cNvSpPr/>
            <p:nvPr/>
          </p:nvSpPr>
          <p:spPr>
            <a:xfrm flipH="false" flipV="false" rot="0">
              <a:off x="0" y="0"/>
              <a:ext cx="2554478" cy="1665478"/>
            </a:xfrm>
            <a:custGeom>
              <a:avLst/>
              <a:gdLst/>
              <a:ahLst/>
              <a:cxnLst/>
              <a:rect r="r" b="b" t="t" l="l"/>
              <a:pathLst>
                <a:path h="1665478" w="2554478">
                  <a:moveTo>
                    <a:pt x="0" y="832739"/>
                  </a:moveTo>
                  <a:cubicBezTo>
                    <a:pt x="0" y="363855"/>
                    <a:pt x="583057" y="0"/>
                    <a:pt x="1277239" y="0"/>
                  </a:cubicBezTo>
                  <a:cubicBezTo>
                    <a:pt x="1971421" y="0"/>
                    <a:pt x="2554478" y="363855"/>
                    <a:pt x="2554478" y="832739"/>
                  </a:cubicBezTo>
                  <a:lnTo>
                    <a:pt x="2529078" y="832739"/>
                  </a:lnTo>
                  <a:lnTo>
                    <a:pt x="2554478" y="832739"/>
                  </a:lnTo>
                  <a:cubicBezTo>
                    <a:pt x="2554478" y="1301623"/>
                    <a:pt x="1971421" y="1665478"/>
                    <a:pt x="1277239" y="1665478"/>
                  </a:cubicBezTo>
                  <a:lnTo>
                    <a:pt x="1277239" y="1640078"/>
                  </a:lnTo>
                  <a:lnTo>
                    <a:pt x="1277239" y="1665478"/>
                  </a:lnTo>
                  <a:cubicBezTo>
                    <a:pt x="583057" y="1665478"/>
                    <a:pt x="0" y="1301623"/>
                    <a:pt x="0" y="832739"/>
                  </a:cubicBezTo>
                  <a:lnTo>
                    <a:pt x="25400" y="832739"/>
                  </a:lnTo>
                  <a:lnTo>
                    <a:pt x="50800" y="832739"/>
                  </a:lnTo>
                  <a:lnTo>
                    <a:pt x="25400" y="832739"/>
                  </a:lnTo>
                  <a:lnTo>
                    <a:pt x="0" y="832739"/>
                  </a:lnTo>
                  <a:moveTo>
                    <a:pt x="50800" y="832739"/>
                  </a:moveTo>
                  <a:cubicBezTo>
                    <a:pt x="50800" y="846709"/>
                    <a:pt x="39370" y="858139"/>
                    <a:pt x="25400" y="858139"/>
                  </a:cubicBezTo>
                  <a:cubicBezTo>
                    <a:pt x="11430" y="858139"/>
                    <a:pt x="0" y="846709"/>
                    <a:pt x="0" y="832739"/>
                  </a:cubicBezTo>
                  <a:cubicBezTo>
                    <a:pt x="0" y="818769"/>
                    <a:pt x="11430" y="807339"/>
                    <a:pt x="25400" y="807339"/>
                  </a:cubicBezTo>
                  <a:cubicBezTo>
                    <a:pt x="39370" y="807339"/>
                    <a:pt x="50800" y="818769"/>
                    <a:pt x="50800" y="832739"/>
                  </a:cubicBezTo>
                  <a:cubicBezTo>
                    <a:pt x="50800" y="1255522"/>
                    <a:pt x="588772" y="1614678"/>
                    <a:pt x="1277239" y="1614678"/>
                  </a:cubicBezTo>
                  <a:cubicBezTo>
                    <a:pt x="1965706" y="1614678"/>
                    <a:pt x="2503678" y="1255522"/>
                    <a:pt x="2503678" y="832739"/>
                  </a:cubicBezTo>
                  <a:cubicBezTo>
                    <a:pt x="2503678" y="409956"/>
                    <a:pt x="1965833" y="50800"/>
                    <a:pt x="1277239" y="50800"/>
                  </a:cubicBezTo>
                  <a:lnTo>
                    <a:pt x="1277239" y="25400"/>
                  </a:lnTo>
                  <a:lnTo>
                    <a:pt x="1277239" y="50800"/>
                  </a:lnTo>
                  <a:cubicBezTo>
                    <a:pt x="588772" y="50800"/>
                    <a:pt x="50800" y="409956"/>
                    <a:pt x="50800" y="832739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54514" cy="1703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0"/>
                </a:lnSpc>
              </a:pPr>
              <a:r>
                <a:rPr lang="en-US" b="true" sz="2400">
                  <a:solidFill>
                    <a:srgbClr val="5FC2C7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Ocean_Quest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9786938"/>
            <a:ext cx="18287998" cy="500062"/>
            <a:chOff x="0" y="0"/>
            <a:chExt cx="24383998" cy="6667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384000" cy="666749"/>
            </a:xfrm>
            <a:custGeom>
              <a:avLst/>
              <a:gdLst/>
              <a:ahLst/>
              <a:cxnLst/>
              <a:rect r="r" b="b" t="t" l="l"/>
              <a:pathLst>
                <a:path h="66674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666749"/>
                  </a:lnTo>
                  <a:lnTo>
                    <a:pt x="0" y="666749"/>
                  </a:ln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7846407" y="9786938"/>
            <a:ext cx="342884" cy="547688"/>
            <a:chOff x="0" y="0"/>
            <a:chExt cx="457178" cy="7302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57178" cy="730250"/>
            </a:xfrm>
            <a:custGeom>
              <a:avLst/>
              <a:gdLst/>
              <a:ahLst/>
              <a:cxnLst/>
              <a:rect r="r" b="b" t="t" l="l"/>
              <a:pathLst>
                <a:path h="730250" w="457178">
                  <a:moveTo>
                    <a:pt x="0" y="0"/>
                  </a:moveTo>
                  <a:lnTo>
                    <a:pt x="457178" y="0"/>
                  </a:lnTo>
                  <a:lnTo>
                    <a:pt x="457178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457178" cy="749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5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426927" y="267947"/>
            <a:ext cx="9894838" cy="1028700"/>
            <a:chOff x="0" y="0"/>
            <a:chExt cx="13193117" cy="13716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193117" cy="1371600"/>
            </a:xfrm>
            <a:custGeom>
              <a:avLst/>
              <a:gdLst/>
              <a:ahLst/>
              <a:cxnLst/>
              <a:rect r="r" b="b" t="t" l="l"/>
              <a:pathLst>
                <a:path h="1371600" w="13193117">
                  <a:moveTo>
                    <a:pt x="0" y="0"/>
                  </a:moveTo>
                  <a:lnTo>
                    <a:pt x="13193117" y="0"/>
                  </a:lnTo>
                  <a:lnTo>
                    <a:pt x="13193117" y="1371600"/>
                  </a:lnTo>
                  <a:lnTo>
                    <a:pt x="0" y="1371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04775"/>
              <a:ext cx="13193117" cy="14763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6360"/>
                </a:lnSpc>
              </a:pPr>
              <a:r>
                <a:rPr lang="en-US" sz="5300" b="true">
                  <a:solidFill>
                    <a:srgbClr val="20BFD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IMPACT &amp; BENEFITS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540422" y="1769948"/>
            <a:ext cx="7477426" cy="3373552"/>
          </a:xfrm>
          <a:custGeom>
            <a:avLst/>
            <a:gdLst/>
            <a:ahLst/>
            <a:cxnLst/>
            <a:rect r="r" b="b" t="t" l="l"/>
            <a:pathLst>
              <a:path h="3373552" w="7477426">
                <a:moveTo>
                  <a:pt x="0" y="0"/>
                </a:moveTo>
                <a:lnTo>
                  <a:pt x="7477427" y="0"/>
                </a:lnTo>
                <a:lnTo>
                  <a:pt x="7477427" y="3373552"/>
                </a:lnTo>
                <a:lnTo>
                  <a:pt x="0" y="33735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05" r="0" b="-2005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540422" y="5308075"/>
            <a:ext cx="7477426" cy="3471737"/>
          </a:xfrm>
          <a:custGeom>
            <a:avLst/>
            <a:gdLst/>
            <a:ahLst/>
            <a:cxnLst/>
            <a:rect r="r" b="b" t="t" l="l"/>
            <a:pathLst>
              <a:path h="3471737" w="7477426">
                <a:moveTo>
                  <a:pt x="0" y="0"/>
                </a:moveTo>
                <a:lnTo>
                  <a:pt x="7477427" y="0"/>
                </a:lnTo>
                <a:lnTo>
                  <a:pt x="7477427" y="3471737"/>
                </a:lnTo>
                <a:lnTo>
                  <a:pt x="0" y="34717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87" r="0" b="-1287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0757" y="1846148"/>
            <a:ext cx="10469665" cy="296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u="sng" b="true">
                <a:solidFill>
                  <a:srgbClr val="4A7EB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❖ Impact and Benefits</a:t>
            </a:r>
          </a:p>
          <a:p>
            <a:pPr algn="l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Fo</a:t>
            </a:r>
            <a:r>
              <a:rPr lang="en-US" b="true" sz="1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 Researchers &amp; Scientists: </a:t>
            </a:r>
            <a:r>
              <a:rPr lang="en-US" sz="1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Accelerates Discovery by reducing the time from research question to data insight from hours or days to mere seconds.</a:t>
            </a:r>
          </a:p>
          <a:p>
            <a:pPr algn="l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For Students &amp; Educators:</a:t>
            </a:r>
            <a:r>
              <a:rPr lang="en-US" sz="1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Creates an interactive learning tool, transforming oceanography education from static textbooks into a dynamic, hands-on exploratory experience.</a:t>
            </a:r>
          </a:p>
          <a:p>
            <a:pPr algn="l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For Policymakers &amp; Government Agencies:</a:t>
            </a:r>
            <a:r>
              <a:rPr lang="en-US" sz="1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Enables data-driven governance by providing direct access to ocean data for informed decisions on climate policy, disaster management, and maritime security.</a:t>
            </a:r>
          </a:p>
          <a:p>
            <a:pPr algn="l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For the P</a:t>
            </a:r>
            <a:r>
              <a:rPr lang="en-US" b="true" sz="1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ublic:</a:t>
            </a:r>
            <a:r>
              <a:rPr lang="en-US" sz="1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Increases Climate Literacy by making complex climate data accessible and understandable, fostering public engagement with ocean science.</a:t>
            </a:r>
          </a:p>
          <a:p>
            <a:pPr algn="l">
              <a:lnSpc>
                <a:spcPts val="263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70757" y="5385539"/>
            <a:ext cx="10469665" cy="353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u="sng" b="true">
                <a:solidFill>
                  <a:srgbClr val="4A7EB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❖ Benefits of the Solution</a:t>
            </a:r>
          </a:p>
          <a:p>
            <a:pPr algn="l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</a:t>
            </a:r>
            <a:r>
              <a:rPr lang="en-US" b="true" sz="1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ocial &amp; Educational Benefit: </a:t>
            </a:r>
            <a:r>
              <a:rPr lang="en-US" sz="1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Democratizes scientific knowledge by making a vital national data asset accessible to all citizens, fostering a more informed and scientifically literate society.</a:t>
            </a:r>
          </a:p>
          <a:p>
            <a:pPr algn="l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</a:t>
            </a:r>
            <a:r>
              <a:rPr lang="en-US" b="true" sz="1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nvironmental Benefit:</a:t>
            </a:r>
            <a:r>
              <a:rPr lang="en-US" sz="1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Enhances climate change monitoring by providing rapid access to key ocean health indicators (temperature, salinity), crucial for tracking global warming trends and validating climate models.</a:t>
            </a:r>
          </a:p>
          <a:p>
            <a:pPr algn="l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Economic Benefit:</a:t>
            </a:r>
            <a:r>
              <a:rPr lang="en-US" sz="1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Supports India's Blue Economy by pr</a:t>
            </a:r>
            <a:r>
              <a:rPr lang="en-US" sz="1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oviding valuable data for sectors like fisheries management, shipping route optimization, and resource exploration, improving efficiency and sustainability.</a:t>
            </a:r>
          </a:p>
          <a:p>
            <a:pPr algn="l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Strategic Benefit:</a:t>
            </a:r>
            <a:r>
              <a:rPr lang="en-US" sz="1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Aligns with National Missions like the "Digital India" initiative and the "Deep Ocean Mission" by building indigenous capacity in AI-driven data analytics for a critical national domain.</a:t>
            </a:r>
          </a:p>
          <a:p>
            <a:pPr algn="l">
              <a:lnSpc>
                <a:spcPts val="2630"/>
              </a:lnSpc>
            </a:pPr>
          </a:p>
        </p:txBody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4762049" y="9445"/>
            <a:ext cx="3313680" cy="1684302"/>
            <a:chOff x="0" y="0"/>
            <a:chExt cx="4418240" cy="2245736"/>
          </a:xfrm>
        </p:grpSpPr>
        <p:sp>
          <p:nvSpPr>
            <p:cNvPr name="Freeform 19" id="19" descr="https://www.sih.gov.in/img1/SIH-Logo.png"/>
            <p:cNvSpPr/>
            <p:nvPr/>
          </p:nvSpPr>
          <p:spPr>
            <a:xfrm flipH="false" flipV="false" rot="0">
              <a:off x="0" y="0"/>
              <a:ext cx="4418203" cy="2245741"/>
            </a:xfrm>
            <a:custGeom>
              <a:avLst/>
              <a:gdLst/>
              <a:ahLst/>
              <a:cxnLst/>
              <a:rect r="r" b="b" t="t" l="l"/>
              <a:pathLst>
                <a:path h="2245741" w="4418203">
                  <a:moveTo>
                    <a:pt x="0" y="0"/>
                  </a:moveTo>
                  <a:lnTo>
                    <a:pt x="4418203" y="0"/>
                  </a:lnTo>
                  <a:lnTo>
                    <a:pt x="4418203" y="2245741"/>
                  </a:lnTo>
                  <a:lnTo>
                    <a:pt x="0" y="224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757" y="85645"/>
            <a:ext cx="1915886" cy="1249101"/>
            <a:chOff x="0" y="0"/>
            <a:chExt cx="2554514" cy="1665468"/>
          </a:xfrm>
        </p:grpSpPr>
        <p:sp>
          <p:nvSpPr>
            <p:cNvPr name="Freeform 3" id="3" descr="Your startup LOGO"/>
            <p:cNvSpPr/>
            <p:nvPr/>
          </p:nvSpPr>
          <p:spPr>
            <a:xfrm flipH="false" flipV="false" rot="0">
              <a:off x="25400" y="25400"/>
              <a:ext cx="2503678" cy="1614678"/>
            </a:xfrm>
            <a:custGeom>
              <a:avLst/>
              <a:gdLst/>
              <a:ahLst/>
              <a:cxnLst/>
              <a:rect r="r" b="b" t="t" l="l"/>
              <a:pathLst>
                <a:path h="1614678" w="2503678">
                  <a:moveTo>
                    <a:pt x="0" y="807339"/>
                  </a:moveTo>
                  <a:cubicBezTo>
                    <a:pt x="0" y="361442"/>
                    <a:pt x="560451" y="0"/>
                    <a:pt x="1251839" y="0"/>
                  </a:cubicBezTo>
                  <a:cubicBezTo>
                    <a:pt x="1943227" y="0"/>
                    <a:pt x="2503678" y="361442"/>
                    <a:pt x="2503678" y="807339"/>
                  </a:cubicBezTo>
                  <a:cubicBezTo>
                    <a:pt x="2503678" y="1253236"/>
                    <a:pt x="1943227" y="1614678"/>
                    <a:pt x="1251839" y="1614678"/>
                  </a:cubicBezTo>
                  <a:cubicBezTo>
                    <a:pt x="560451" y="1614678"/>
                    <a:pt x="0" y="1253236"/>
                    <a:pt x="0" y="80733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 descr="Your startup LOGO"/>
            <p:cNvSpPr/>
            <p:nvPr/>
          </p:nvSpPr>
          <p:spPr>
            <a:xfrm flipH="false" flipV="false" rot="0">
              <a:off x="0" y="0"/>
              <a:ext cx="2554478" cy="1665478"/>
            </a:xfrm>
            <a:custGeom>
              <a:avLst/>
              <a:gdLst/>
              <a:ahLst/>
              <a:cxnLst/>
              <a:rect r="r" b="b" t="t" l="l"/>
              <a:pathLst>
                <a:path h="1665478" w="2554478">
                  <a:moveTo>
                    <a:pt x="0" y="832739"/>
                  </a:moveTo>
                  <a:cubicBezTo>
                    <a:pt x="0" y="363855"/>
                    <a:pt x="583057" y="0"/>
                    <a:pt x="1277239" y="0"/>
                  </a:cubicBezTo>
                  <a:cubicBezTo>
                    <a:pt x="1971421" y="0"/>
                    <a:pt x="2554478" y="363855"/>
                    <a:pt x="2554478" y="832739"/>
                  </a:cubicBezTo>
                  <a:lnTo>
                    <a:pt x="2529078" y="832739"/>
                  </a:lnTo>
                  <a:lnTo>
                    <a:pt x="2554478" y="832739"/>
                  </a:lnTo>
                  <a:cubicBezTo>
                    <a:pt x="2554478" y="1301623"/>
                    <a:pt x="1971421" y="1665478"/>
                    <a:pt x="1277239" y="1665478"/>
                  </a:cubicBezTo>
                  <a:lnTo>
                    <a:pt x="1277239" y="1640078"/>
                  </a:lnTo>
                  <a:lnTo>
                    <a:pt x="1277239" y="1665478"/>
                  </a:lnTo>
                  <a:cubicBezTo>
                    <a:pt x="583057" y="1665478"/>
                    <a:pt x="0" y="1301623"/>
                    <a:pt x="0" y="832739"/>
                  </a:cubicBezTo>
                  <a:lnTo>
                    <a:pt x="25400" y="832739"/>
                  </a:lnTo>
                  <a:lnTo>
                    <a:pt x="50800" y="832739"/>
                  </a:lnTo>
                  <a:lnTo>
                    <a:pt x="25400" y="832739"/>
                  </a:lnTo>
                  <a:lnTo>
                    <a:pt x="0" y="832739"/>
                  </a:lnTo>
                  <a:moveTo>
                    <a:pt x="50800" y="832739"/>
                  </a:moveTo>
                  <a:cubicBezTo>
                    <a:pt x="50800" y="846709"/>
                    <a:pt x="39370" y="858139"/>
                    <a:pt x="25400" y="858139"/>
                  </a:cubicBezTo>
                  <a:cubicBezTo>
                    <a:pt x="11430" y="858139"/>
                    <a:pt x="0" y="846709"/>
                    <a:pt x="0" y="832739"/>
                  </a:cubicBezTo>
                  <a:cubicBezTo>
                    <a:pt x="0" y="818769"/>
                    <a:pt x="11430" y="807339"/>
                    <a:pt x="25400" y="807339"/>
                  </a:cubicBezTo>
                  <a:cubicBezTo>
                    <a:pt x="39370" y="807339"/>
                    <a:pt x="50800" y="818769"/>
                    <a:pt x="50800" y="832739"/>
                  </a:cubicBezTo>
                  <a:cubicBezTo>
                    <a:pt x="50800" y="1255522"/>
                    <a:pt x="588772" y="1614678"/>
                    <a:pt x="1277239" y="1614678"/>
                  </a:cubicBezTo>
                  <a:cubicBezTo>
                    <a:pt x="1965706" y="1614678"/>
                    <a:pt x="2503678" y="1255522"/>
                    <a:pt x="2503678" y="832739"/>
                  </a:cubicBezTo>
                  <a:cubicBezTo>
                    <a:pt x="2503678" y="409956"/>
                    <a:pt x="1965833" y="50800"/>
                    <a:pt x="1277239" y="50800"/>
                  </a:cubicBezTo>
                  <a:lnTo>
                    <a:pt x="1277239" y="25400"/>
                  </a:lnTo>
                  <a:lnTo>
                    <a:pt x="1277239" y="50800"/>
                  </a:lnTo>
                  <a:cubicBezTo>
                    <a:pt x="588772" y="50800"/>
                    <a:pt x="50800" y="409956"/>
                    <a:pt x="50800" y="832739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54514" cy="1703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0"/>
                </a:lnSpc>
              </a:pPr>
              <a:r>
                <a:rPr lang="en-US" b="true" sz="2400">
                  <a:solidFill>
                    <a:srgbClr val="5FC2C7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Ocean_Quest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9786938"/>
            <a:ext cx="18287998" cy="500062"/>
            <a:chOff x="0" y="0"/>
            <a:chExt cx="24383998" cy="6667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384000" cy="666749"/>
            </a:xfrm>
            <a:custGeom>
              <a:avLst/>
              <a:gdLst/>
              <a:ahLst/>
              <a:cxnLst/>
              <a:rect r="r" b="b" t="t" l="l"/>
              <a:pathLst>
                <a:path h="66674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666749"/>
                  </a:lnTo>
                  <a:lnTo>
                    <a:pt x="0" y="666749"/>
                  </a:ln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7846407" y="9786938"/>
            <a:ext cx="342884" cy="547688"/>
            <a:chOff x="0" y="0"/>
            <a:chExt cx="457178" cy="7302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57178" cy="730250"/>
            </a:xfrm>
            <a:custGeom>
              <a:avLst/>
              <a:gdLst/>
              <a:ahLst/>
              <a:cxnLst/>
              <a:rect r="r" b="b" t="t" l="l"/>
              <a:pathLst>
                <a:path h="730250" w="457178">
                  <a:moveTo>
                    <a:pt x="0" y="0"/>
                  </a:moveTo>
                  <a:lnTo>
                    <a:pt x="457178" y="0"/>
                  </a:lnTo>
                  <a:lnTo>
                    <a:pt x="457178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457178" cy="749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6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426927" y="267947"/>
            <a:ext cx="9894838" cy="1028700"/>
            <a:chOff x="0" y="0"/>
            <a:chExt cx="13193117" cy="13716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193117" cy="1371600"/>
            </a:xfrm>
            <a:custGeom>
              <a:avLst/>
              <a:gdLst/>
              <a:ahLst/>
              <a:cxnLst/>
              <a:rect r="r" b="b" t="t" l="l"/>
              <a:pathLst>
                <a:path h="1371600" w="13193117">
                  <a:moveTo>
                    <a:pt x="0" y="0"/>
                  </a:moveTo>
                  <a:lnTo>
                    <a:pt x="13193117" y="0"/>
                  </a:lnTo>
                  <a:lnTo>
                    <a:pt x="13193117" y="1371600"/>
                  </a:lnTo>
                  <a:lnTo>
                    <a:pt x="0" y="1371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04775"/>
              <a:ext cx="13193117" cy="14763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6360"/>
                </a:lnSpc>
              </a:pPr>
              <a:r>
                <a:rPr lang="en-US" sz="5300" b="true">
                  <a:solidFill>
                    <a:srgbClr val="20BFD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Research &amp; References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559824" y="2236387"/>
            <a:ext cx="2068396" cy="2124552"/>
          </a:xfrm>
          <a:custGeom>
            <a:avLst/>
            <a:gdLst/>
            <a:ahLst/>
            <a:cxnLst/>
            <a:rect r="r" b="b" t="t" l="l"/>
            <a:pathLst>
              <a:path h="2124552" w="2068396">
                <a:moveTo>
                  <a:pt x="0" y="0"/>
                </a:moveTo>
                <a:lnTo>
                  <a:pt x="2068396" y="0"/>
                </a:lnTo>
                <a:lnTo>
                  <a:pt x="2068396" y="2124552"/>
                </a:lnTo>
                <a:lnTo>
                  <a:pt x="0" y="21245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866345" y="3655612"/>
            <a:ext cx="2014419" cy="2043061"/>
          </a:xfrm>
          <a:custGeom>
            <a:avLst/>
            <a:gdLst/>
            <a:ahLst/>
            <a:cxnLst/>
            <a:rect r="r" b="b" t="t" l="l"/>
            <a:pathLst>
              <a:path h="2043061" w="2014419">
                <a:moveTo>
                  <a:pt x="0" y="0"/>
                </a:moveTo>
                <a:lnTo>
                  <a:pt x="2014419" y="0"/>
                </a:lnTo>
                <a:lnTo>
                  <a:pt x="2014419" y="2043061"/>
                </a:lnTo>
                <a:lnTo>
                  <a:pt x="0" y="20430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559824" y="5009465"/>
            <a:ext cx="1998199" cy="2428044"/>
          </a:xfrm>
          <a:custGeom>
            <a:avLst/>
            <a:gdLst/>
            <a:ahLst/>
            <a:cxnLst/>
            <a:rect r="r" b="b" t="t" l="l"/>
            <a:pathLst>
              <a:path h="2428044" w="1998199">
                <a:moveTo>
                  <a:pt x="0" y="0"/>
                </a:moveTo>
                <a:lnTo>
                  <a:pt x="1998198" y="0"/>
                </a:lnTo>
                <a:lnTo>
                  <a:pt x="1998198" y="2428044"/>
                </a:lnTo>
                <a:lnTo>
                  <a:pt x="0" y="24280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944977" y="6674992"/>
            <a:ext cx="1857156" cy="1991657"/>
          </a:xfrm>
          <a:custGeom>
            <a:avLst/>
            <a:gdLst/>
            <a:ahLst/>
            <a:cxnLst/>
            <a:rect r="r" b="b" t="t" l="l"/>
            <a:pathLst>
              <a:path h="1991657" w="1857156">
                <a:moveTo>
                  <a:pt x="0" y="0"/>
                </a:moveTo>
                <a:lnTo>
                  <a:pt x="1857155" y="0"/>
                </a:lnTo>
                <a:lnTo>
                  <a:pt x="1857155" y="1991657"/>
                </a:lnTo>
                <a:lnTo>
                  <a:pt x="0" y="19916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96338" y="2188762"/>
            <a:ext cx="12725427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9"/>
              </a:lnSpc>
            </a:pPr>
            <a:r>
              <a:rPr lang="en-US" sz="1991" u="sng" b="true">
                <a:solidFill>
                  <a:srgbClr val="4A7EB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❖ Oceanographic Data &amp; Standards</a:t>
            </a:r>
          </a:p>
          <a:p>
            <a:pPr algn="l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Argo Data Management Portal:</a:t>
            </a:r>
            <a:r>
              <a:rPr lang="en-US" sz="1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https://argodatamgt.org/</a:t>
            </a:r>
          </a:p>
          <a:p>
            <a:pPr algn="l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Argo Float Data Handbook:</a:t>
            </a:r>
            <a:r>
              <a:rPr lang="en-US" sz="1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https://argodatamgt.org/wp-content/uploads/2024/02/argo-data-management-handbook.pdf</a:t>
            </a:r>
          </a:p>
          <a:p>
            <a:pPr algn="l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NetCDF (Network Common Data Format): </a:t>
            </a:r>
            <a:r>
              <a:rPr lang="en-US" sz="1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https://www.unidata.ucar.edu/software/netcdf/</a:t>
            </a:r>
          </a:p>
          <a:p>
            <a:pPr algn="l">
              <a:lnSpc>
                <a:spcPts val="216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596338" y="3465999"/>
            <a:ext cx="10231890" cy="203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9"/>
              </a:lnSpc>
            </a:pPr>
            <a:r>
              <a:rPr lang="en-US" sz="1991" u="sng" b="true">
                <a:solidFill>
                  <a:srgbClr val="4A7EB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❖ AI Methodologies &amp; Models</a:t>
            </a:r>
          </a:p>
          <a:p>
            <a:pPr algn="l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</a:t>
            </a:r>
            <a:r>
              <a:rPr lang="en-US" b="true" sz="1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trieval-Augmented Generation (RAG) Paper:</a:t>
            </a:r>
            <a:r>
              <a:rPr lang="en-US" sz="1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https://arxiv.org/abs/2005.11401</a:t>
            </a:r>
          </a:p>
          <a:p>
            <a:pPr algn="l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LangChain Framework (AI Orchestration):</a:t>
            </a:r>
            <a:r>
              <a:rPr lang="en-US" sz="1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https://python.langchain.com/</a:t>
            </a:r>
          </a:p>
          <a:p>
            <a:pPr algn="l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Ollama (Local LLM Serving):</a:t>
            </a:r>
            <a:r>
              <a:rPr lang="en-US" sz="1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https://ollama.ai/</a:t>
            </a:r>
          </a:p>
          <a:p>
            <a:pPr algn="l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Sentence-Transformers (Embeddings):</a:t>
            </a:r>
            <a:r>
              <a:rPr lang="en-US" sz="1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https://www.sbert.net/</a:t>
            </a:r>
          </a:p>
          <a:p>
            <a:pPr algn="l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Hugging Face Hub (Model Source):</a:t>
            </a:r>
            <a:r>
              <a:rPr lang="en-US" sz="1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https://huggingface.co/models</a:t>
            </a:r>
          </a:p>
          <a:p>
            <a:pPr algn="l">
              <a:lnSpc>
                <a:spcPts val="216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596338" y="5361474"/>
            <a:ext cx="11511724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9"/>
              </a:lnSpc>
            </a:pPr>
            <a:r>
              <a:rPr lang="en-US" sz="1991" u="sng" b="true">
                <a:solidFill>
                  <a:srgbClr val="4A7EB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❖ Database &amp; Backend Technologies</a:t>
            </a:r>
          </a:p>
          <a:p>
            <a:pPr algn="l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Postg</a:t>
            </a:r>
            <a:r>
              <a:rPr lang="en-US" b="true" sz="1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reSQL &amp; PostGIS (Database):</a:t>
            </a:r>
            <a:r>
              <a:rPr lang="en-US" sz="1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https://www.postgresql.org/ &amp; https://postgis.net/</a:t>
            </a:r>
          </a:p>
          <a:p>
            <a:pPr algn="l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ChromaDB (Vector Store):</a:t>
            </a:r>
            <a:r>
              <a:rPr lang="en-US" sz="1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https://www.trychroma.com/</a:t>
            </a:r>
          </a:p>
          <a:p>
            <a:pPr algn="l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SQLAlchemy (Python SQL Toolkit/ORM):</a:t>
            </a:r>
            <a:r>
              <a:rPr lang="en-US" sz="1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https://www.sqlalchemy.org/</a:t>
            </a:r>
          </a:p>
          <a:p>
            <a:pPr algn="l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GeoAlchemy2 (Geospatial ORM Extension):</a:t>
            </a:r>
            <a:r>
              <a:rPr lang="en-US" sz="1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https://geoalchemy-2.readthedocs.io/</a:t>
            </a:r>
          </a:p>
          <a:p>
            <a:pPr algn="l">
              <a:lnSpc>
                <a:spcPts val="2160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596338" y="6990249"/>
            <a:ext cx="9990042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9"/>
              </a:lnSpc>
            </a:pPr>
            <a:r>
              <a:rPr lang="en-US" sz="1991" u="sng" b="true">
                <a:solidFill>
                  <a:srgbClr val="4A7EB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❖ Core Python Libraries &amp; Frontend</a:t>
            </a:r>
          </a:p>
          <a:p>
            <a:pPr algn="l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</a:t>
            </a:r>
            <a:r>
              <a:rPr lang="en-US" b="true" sz="1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reamlit (Dashboard Framework):</a:t>
            </a:r>
            <a:r>
              <a:rPr lang="en-US" sz="1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https://streamlit.io/</a:t>
            </a:r>
          </a:p>
          <a:p>
            <a:pPr algn="l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Plotly (Interactive Visualizations):</a:t>
            </a:r>
            <a:r>
              <a:rPr lang="en-US" sz="1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https://plotly.com/python/</a:t>
            </a:r>
          </a:p>
          <a:p>
            <a:pPr algn="l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xarray (N-D Labeled Arrays):</a:t>
            </a:r>
            <a:r>
              <a:rPr lang="en-US" sz="1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https://docs.xarray.dev/</a:t>
            </a:r>
          </a:p>
          <a:p>
            <a:pPr algn="l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Pandas (Data Analysis &amp; Manipulation):</a:t>
            </a:r>
            <a:r>
              <a:rPr lang="en-US" sz="1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https://pandas.pydata.org/</a:t>
            </a:r>
          </a:p>
          <a:p>
            <a:pPr algn="l">
              <a:lnSpc>
                <a:spcPts val="2160"/>
              </a:lnSpc>
            </a:pPr>
          </a:p>
        </p:txBody>
      </p: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14762049" y="9445"/>
            <a:ext cx="3313680" cy="1684302"/>
            <a:chOff x="0" y="0"/>
            <a:chExt cx="4418240" cy="2245736"/>
          </a:xfrm>
        </p:grpSpPr>
        <p:sp>
          <p:nvSpPr>
            <p:cNvPr name="Freeform 23" id="23" descr="https://www.sih.gov.in/img1/SIH-Logo.png"/>
            <p:cNvSpPr/>
            <p:nvPr/>
          </p:nvSpPr>
          <p:spPr>
            <a:xfrm flipH="false" flipV="false" rot="0">
              <a:off x="0" y="0"/>
              <a:ext cx="4418203" cy="2245741"/>
            </a:xfrm>
            <a:custGeom>
              <a:avLst/>
              <a:gdLst/>
              <a:ahLst/>
              <a:cxnLst/>
              <a:rect r="r" b="b" t="t" l="l"/>
              <a:pathLst>
                <a:path h="2245741" w="4418203">
                  <a:moveTo>
                    <a:pt x="0" y="0"/>
                  </a:moveTo>
                  <a:lnTo>
                    <a:pt x="4418203" y="0"/>
                  </a:lnTo>
                  <a:lnTo>
                    <a:pt x="4418203" y="2245741"/>
                  </a:lnTo>
                  <a:lnTo>
                    <a:pt x="0" y="224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DAGzPPndK68</dc:identifier>
  <dcterms:modified xsi:type="dcterms:W3CDTF">2011-08-01T06:04:30Z</dcterms:modified>
  <cp:revision>1</cp:revision>
  <dc:title>SIH Ocean Argo</dc:title>
</cp:coreProperties>
</file>